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D16C9-5A08-4085-9F2C-0C36405B112E}" v="19" dt="2023-03-28T21:30:57.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60"/>
  </p:normalViewPr>
  <p:slideViewPr>
    <p:cSldViewPr snapToGrid="0">
      <p:cViewPr varScale="1">
        <p:scale>
          <a:sx n="77" d="100"/>
          <a:sy n="77" d="100"/>
        </p:scale>
        <p:origin x="7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John" userId="9be6806a-7d62-47c1-ae5c-19f3cd64e4b1" providerId="ADAL" clId="{9FF2EC5A-A133-4146-8D21-FAED8D03B37D}"/>
    <pc:docChg chg="custSel modSld">
      <pc:chgData name="Murray, John" userId="9be6806a-7d62-47c1-ae5c-19f3cd64e4b1" providerId="ADAL" clId="{9FF2EC5A-A133-4146-8D21-FAED8D03B37D}" dt="2023-03-29T07:09:10.857" v="194" actId="20577"/>
      <pc:docMkLst>
        <pc:docMk/>
      </pc:docMkLst>
      <pc:sldChg chg="modSp mod">
        <pc:chgData name="Murray, John" userId="9be6806a-7d62-47c1-ae5c-19f3cd64e4b1" providerId="ADAL" clId="{9FF2EC5A-A133-4146-8D21-FAED8D03B37D}" dt="2023-03-29T07:08:57.628" v="193" actId="20577"/>
        <pc:sldMkLst>
          <pc:docMk/>
          <pc:sldMk cId="2176864183" sldId="256"/>
        </pc:sldMkLst>
        <pc:spChg chg="mod">
          <ac:chgData name="Murray, John" userId="9be6806a-7d62-47c1-ae5c-19f3cd64e4b1" providerId="ADAL" clId="{9FF2EC5A-A133-4146-8D21-FAED8D03B37D}" dt="2023-03-29T07:08:57.628" v="193" actId="20577"/>
          <ac:spMkLst>
            <pc:docMk/>
            <pc:sldMk cId="2176864183" sldId="256"/>
            <ac:spMk id="3" creationId="{5E608BBF-02E4-6CE4-2837-132F0483363B}"/>
          </ac:spMkLst>
        </pc:spChg>
      </pc:sldChg>
      <pc:sldChg chg="modSp mod">
        <pc:chgData name="Murray, John" userId="9be6806a-7d62-47c1-ae5c-19f3cd64e4b1" providerId="ADAL" clId="{9FF2EC5A-A133-4146-8D21-FAED8D03B37D}" dt="2023-03-29T07:09:10.857" v="194" actId="20577"/>
        <pc:sldMkLst>
          <pc:docMk/>
          <pc:sldMk cId="4111798597" sldId="261"/>
        </pc:sldMkLst>
        <pc:spChg chg="mod">
          <ac:chgData name="Murray, John" userId="9be6806a-7d62-47c1-ae5c-19f3cd64e4b1" providerId="ADAL" clId="{9FF2EC5A-A133-4146-8D21-FAED8D03B37D}" dt="2023-03-29T07:09:10.857" v="194" actId="20577"/>
          <ac:spMkLst>
            <pc:docMk/>
            <pc:sldMk cId="4111798597" sldId="261"/>
            <ac:spMk id="3" creationId="{415EE937-2E26-3029-56C4-087445C6689E}"/>
          </ac:spMkLst>
        </pc:spChg>
      </pc:sldChg>
      <pc:sldChg chg="modSp mod">
        <pc:chgData name="Murray, John" userId="9be6806a-7d62-47c1-ae5c-19f3cd64e4b1" providerId="ADAL" clId="{9FF2EC5A-A133-4146-8D21-FAED8D03B37D}" dt="2023-03-29T06:22:51.987" v="33" actId="20577"/>
        <pc:sldMkLst>
          <pc:docMk/>
          <pc:sldMk cId="514531402" sldId="262"/>
        </pc:sldMkLst>
        <pc:spChg chg="mod">
          <ac:chgData name="Murray, John" userId="9be6806a-7d62-47c1-ae5c-19f3cd64e4b1" providerId="ADAL" clId="{9FF2EC5A-A133-4146-8D21-FAED8D03B37D}" dt="2023-03-29T06:22:51.987" v="33" actId="20577"/>
          <ac:spMkLst>
            <pc:docMk/>
            <pc:sldMk cId="514531402" sldId="262"/>
            <ac:spMk id="5" creationId="{0091FC26-28BA-B97F-4DA8-0300602588BD}"/>
          </ac:spMkLst>
        </pc:spChg>
      </pc:sldChg>
      <pc:sldChg chg="delSp modSp mod">
        <pc:chgData name="Murray, John" userId="9be6806a-7d62-47c1-ae5c-19f3cd64e4b1" providerId="ADAL" clId="{9FF2EC5A-A133-4146-8D21-FAED8D03B37D}" dt="2023-03-29T06:30:07.563" v="184" actId="21"/>
        <pc:sldMkLst>
          <pc:docMk/>
          <pc:sldMk cId="3301568216" sldId="264"/>
        </pc:sldMkLst>
        <pc:spChg chg="mod">
          <ac:chgData name="Murray, John" userId="9be6806a-7d62-47c1-ae5c-19f3cd64e4b1" providerId="ADAL" clId="{9FF2EC5A-A133-4146-8D21-FAED8D03B37D}" dt="2023-03-29T06:29:46.638" v="182" actId="27636"/>
          <ac:spMkLst>
            <pc:docMk/>
            <pc:sldMk cId="3301568216" sldId="264"/>
            <ac:spMk id="3" creationId="{2E663E00-4BA6-2CF1-B6CB-B961AA7B65A2}"/>
          </ac:spMkLst>
        </pc:spChg>
        <pc:spChg chg="del mod">
          <ac:chgData name="Murray, John" userId="9be6806a-7d62-47c1-ae5c-19f3cd64e4b1" providerId="ADAL" clId="{9FF2EC5A-A133-4146-8D21-FAED8D03B37D}" dt="2023-03-29T06:30:07.563" v="184" actId="21"/>
          <ac:spMkLst>
            <pc:docMk/>
            <pc:sldMk cId="3301568216" sldId="264"/>
            <ac:spMk id="5" creationId="{D5FE42AA-6AA1-98F7-A147-5AC6010EF832}"/>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FB520BD-6829-440D-8152-ED537F97EF26}" type="datetimeFigureOut">
              <a:rPr lang="en-GB" smtClean="0"/>
              <a:t>03/05/2023</a:t>
            </a:fld>
            <a:endParaRPr lang="en-GB"/>
          </a:p>
        </p:txBody>
      </p:sp>
      <p:sp>
        <p:nvSpPr>
          <p:cNvPr id="5" name="Footer Placeholder 4"/>
          <p:cNvSpPr>
            <a:spLocks noGrp="1"/>
          </p:cNvSpPr>
          <p:nvPr>
            <p:ph type="ftr" sz="quarter" idx="11"/>
          </p:nvPr>
        </p:nvSpPr>
        <p:spPr>
          <a:xfrm>
            <a:off x="1371600" y="4323845"/>
            <a:ext cx="6400800" cy="365125"/>
          </a:xfrm>
        </p:spPr>
        <p:txBody>
          <a:bodyPr/>
          <a:lstStyle/>
          <a:p>
            <a:endParaRPr lang="en-GB"/>
          </a:p>
        </p:txBody>
      </p:sp>
      <p:sp>
        <p:nvSpPr>
          <p:cNvPr id="6" name="Slide Number Placeholder 5"/>
          <p:cNvSpPr>
            <a:spLocks noGrp="1"/>
          </p:cNvSpPr>
          <p:nvPr>
            <p:ph type="sldNum" sz="quarter" idx="12"/>
          </p:nvPr>
        </p:nvSpPr>
        <p:spPr>
          <a:xfrm>
            <a:off x="8077200" y="1430866"/>
            <a:ext cx="2743200" cy="365125"/>
          </a:xfrm>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154188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B520BD-6829-440D-8152-ED537F97EF26}" type="datetimeFigureOut">
              <a:rPr lang="en-GB" smtClean="0"/>
              <a:t>03/05/2023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077450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FB520BD-6829-440D-8152-ED537F97EF26}" type="datetimeFigureOut">
              <a:rPr lang="en-GB" smtClean="0"/>
              <a:t>03/05/2023</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07059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FB520BD-6829-440D-8152-ED537F97EF26}" type="datetimeFigureOut">
              <a:rPr lang="en-GB" smtClean="0"/>
              <a:t>03/05/2023</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514F039-22F6-4B46-B109-A4B9CE439A06}" type="slidenum">
              <a:rPr lang="en-GB" smtClean="0"/>
              <a:t>‹#›</a:t>
            </a:fld>
            <a:endParaRPr lang="en-GB"/>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52719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FB520BD-6829-440D-8152-ED537F97EF26}" type="datetimeFigureOut">
              <a:rPr lang="en-GB" smtClean="0"/>
              <a:t>03/05/2023</a:t>
            </a:fld>
            <a:endParaRPr lang="en-GB"/>
          </a:p>
        </p:txBody>
      </p:sp>
      <p:sp>
        <p:nvSpPr>
          <p:cNvPr id="6" name="Footer Placeholder 5"/>
          <p:cNvSpPr>
            <a:spLocks noGrp="1"/>
          </p:cNvSpPr>
          <p:nvPr>
            <p:ph type="ftr" sz="quarter" idx="11"/>
          </p:nvPr>
        </p:nvSpPr>
        <p:spPr>
          <a:xfrm>
            <a:off x="685800" y="378883"/>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4248942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FB520BD-6829-440D-8152-ED537F97EF26}" type="datetimeFigureOut">
              <a:rPr lang="en-GB" smtClean="0"/>
              <a:t>03/05/2023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722326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FB520BD-6829-440D-8152-ED537F97EF26}" type="datetimeFigureOut">
              <a:rPr lang="en-GB" smtClean="0"/>
              <a:t>03/05/2023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31968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520BD-6829-440D-8152-ED537F97EF26}" type="datetimeFigureOut">
              <a:rPr lang="en-GB" smtClean="0"/>
              <a:t>03/05/2023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584148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FB520BD-6829-440D-8152-ED537F97EF26}" type="datetimeFigureOut">
              <a:rPr lang="en-GB" smtClean="0"/>
              <a:t>03/05/2023</a:t>
            </a:fld>
            <a:endParaRPr lang="en-GB"/>
          </a:p>
        </p:txBody>
      </p:sp>
      <p:sp>
        <p:nvSpPr>
          <p:cNvPr id="5" name="Footer Placeholder 4"/>
          <p:cNvSpPr>
            <a:spLocks noGrp="1"/>
          </p:cNvSpPr>
          <p:nvPr>
            <p:ph type="ftr" sz="quarter" idx="11"/>
          </p:nvPr>
        </p:nvSpPr>
        <p:spPr>
          <a:xfrm>
            <a:off x="685800" y="381000"/>
            <a:ext cx="6991492" cy="36512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261345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520BD-6829-440D-8152-ED537F97EF26}" type="datetimeFigureOut">
              <a:rPr lang="en-GB" smtClean="0"/>
              <a:t>03/05/2023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1332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FB520BD-6829-440D-8152-ED537F97EF26}" type="datetimeFigureOut">
              <a:rPr lang="en-GB" smtClean="0"/>
              <a:t>03/05/2023</a:t>
            </a:fld>
            <a:endParaRPr lang="en-GB"/>
          </a:p>
        </p:txBody>
      </p:sp>
      <p:sp>
        <p:nvSpPr>
          <p:cNvPr id="5" name="Footer Placeholder 4"/>
          <p:cNvSpPr>
            <a:spLocks noGrp="1"/>
          </p:cNvSpPr>
          <p:nvPr>
            <p:ph type="ftr" sz="quarter" idx="11"/>
          </p:nvPr>
        </p:nvSpPr>
        <p:spPr>
          <a:xfrm>
            <a:off x="685800" y="381001"/>
            <a:ext cx="6991492" cy="36406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76589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B520BD-6829-440D-8152-ED537F97EF26}" type="datetimeFigureOut">
              <a:rPr lang="en-GB" smtClean="0"/>
              <a:t>03/05/2023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195193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B520BD-6829-440D-8152-ED537F97EF26}" type="datetimeFigureOut">
              <a:rPr lang="en-GB" smtClean="0"/>
              <a:t>03/05/2023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258066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B520BD-6829-440D-8152-ED537F97EF26}" type="datetimeFigureOut">
              <a:rPr lang="en-GB" smtClean="0"/>
              <a:t>03/05/2023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6675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520BD-6829-440D-8152-ED537F97EF26}" type="datetimeFigureOut">
              <a:rPr lang="en-GB" smtClean="0"/>
              <a:t>03/05/2023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68127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B520BD-6829-440D-8152-ED537F97EF26}" type="datetimeFigureOut">
              <a:rPr lang="en-GB" smtClean="0"/>
              <a:t>03/05/2023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390825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B520BD-6829-440D-8152-ED537F97EF26}" type="datetimeFigureOut">
              <a:rPr lang="en-GB" smtClean="0"/>
              <a:t>03/05/2023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14F039-22F6-4B46-B109-A4B9CE439A06}" type="slidenum">
              <a:rPr lang="en-GB" smtClean="0"/>
              <a:t>‹#›</a:t>
            </a:fld>
            <a:endParaRPr lang="en-GB"/>
          </a:p>
        </p:txBody>
      </p:sp>
    </p:spTree>
    <p:extLst>
      <p:ext uri="{BB962C8B-B14F-4D97-AF65-F5344CB8AC3E}">
        <p14:creationId xmlns:p14="http://schemas.microsoft.com/office/powerpoint/2010/main" val="398793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FB520BD-6829-440D-8152-ED537F97EF26}" type="datetimeFigureOut">
              <a:rPr lang="en-GB" smtClean="0"/>
              <a:t>03/05/2023</a:t>
            </a:fld>
            <a:endParaRPr lang="en-GB"/>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514F039-22F6-4B46-B109-A4B9CE439A06}" type="slidenum">
              <a:rPr lang="en-GB" smtClean="0"/>
              <a:t>‹#›</a:t>
            </a:fld>
            <a:endParaRPr lang="en-GB"/>
          </a:p>
        </p:txBody>
      </p:sp>
    </p:spTree>
    <p:extLst>
      <p:ext uri="{BB962C8B-B14F-4D97-AF65-F5344CB8AC3E}">
        <p14:creationId xmlns:p14="http://schemas.microsoft.com/office/powerpoint/2010/main" val="381696280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770CA6A-B3B0-4826-A91F-B2B1F89220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xmlns="" id="{3C51B9DA-B0CC-480A-8EA5-4D5C3E0515B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xmlns="" id="{C949A16E-A936-69E3-5990-6006F4EABB01}"/>
              </a:ext>
            </a:extLst>
          </p:cNvPr>
          <p:cNvSpPr>
            <a:spLocks noGrp="1"/>
          </p:cNvSpPr>
          <p:nvPr>
            <p:ph type="ctrTitle"/>
          </p:nvPr>
        </p:nvSpPr>
        <p:spPr>
          <a:xfrm>
            <a:off x="4976028" y="965200"/>
            <a:ext cx="6170943" cy="4329641"/>
          </a:xfrm>
        </p:spPr>
        <p:txBody>
          <a:bodyPr anchor="ctr">
            <a:normAutofit/>
          </a:bodyPr>
          <a:lstStyle/>
          <a:p>
            <a:r>
              <a:rPr lang="en-GB" sz="5400"/>
              <a:t>Bringing the Gallery into your Classroom</a:t>
            </a:r>
          </a:p>
        </p:txBody>
      </p:sp>
      <p:sp>
        <p:nvSpPr>
          <p:cNvPr id="3" name="Subtitle 2">
            <a:extLst>
              <a:ext uri="{FF2B5EF4-FFF2-40B4-BE49-F238E27FC236}">
                <a16:creationId xmlns:a16="http://schemas.microsoft.com/office/drawing/2014/main" xmlns="" id="{5E608BBF-02E4-6CE4-2837-132F0483363B}"/>
              </a:ext>
            </a:extLst>
          </p:cNvPr>
          <p:cNvSpPr>
            <a:spLocks noGrp="1"/>
          </p:cNvSpPr>
          <p:nvPr>
            <p:ph type="subTitle" idx="1"/>
          </p:nvPr>
        </p:nvSpPr>
        <p:spPr>
          <a:xfrm>
            <a:off x="965200" y="965200"/>
            <a:ext cx="3367361" cy="4329641"/>
          </a:xfrm>
        </p:spPr>
        <p:txBody>
          <a:bodyPr anchor="ctr">
            <a:normAutofit/>
          </a:bodyPr>
          <a:lstStyle/>
          <a:p>
            <a:pPr algn="r"/>
            <a:r>
              <a:rPr lang="en-GB" dirty="0"/>
              <a:t>Mia Murray</a:t>
            </a:r>
          </a:p>
        </p:txBody>
      </p:sp>
      <p:cxnSp>
        <p:nvCxnSpPr>
          <p:cNvPr id="15" name="Straight Connector 11">
            <a:extLst>
              <a:ext uri="{FF2B5EF4-FFF2-40B4-BE49-F238E27FC236}">
                <a16:creationId xmlns:a16="http://schemas.microsoft.com/office/drawing/2014/main" xmlns="" id="{6FE641DB-A503-41DE-ACA6-36B41C6C2BE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864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xmlns=""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8" name="Rectangle 107">
            <a:extLst>
              <a:ext uri="{FF2B5EF4-FFF2-40B4-BE49-F238E27FC236}">
                <a16:creationId xmlns:a16="http://schemas.microsoft.com/office/drawing/2014/main" xmlns="" id="{9DA15B1D-0133-4CB3-B7CC-61FA728745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xmlns="" id="{3EF2F61C-287D-47BC-878F-C876F74FFDD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xmlns="" id="{EA1A28BD-0866-9FC6-7564-44777A59E4E3}"/>
              </a:ext>
            </a:extLst>
          </p:cNvPr>
          <p:cNvSpPr>
            <a:spLocks noGrp="1"/>
          </p:cNvSpPr>
          <p:nvPr>
            <p:ph type="title"/>
          </p:nvPr>
        </p:nvSpPr>
        <p:spPr>
          <a:xfrm>
            <a:off x="685800" y="764373"/>
            <a:ext cx="4753466" cy="1293028"/>
          </a:xfrm>
        </p:spPr>
        <p:txBody>
          <a:bodyPr vert="horz" lIns="91440" tIns="45720" rIns="91440" bIns="45720" rtlCol="0" anchor="ctr">
            <a:normAutofit/>
          </a:bodyPr>
          <a:lstStyle/>
          <a:p>
            <a:pPr algn="r"/>
            <a:r>
              <a:rPr lang="en-US" sz="4000"/>
              <a:t>Working together as one</a:t>
            </a:r>
          </a:p>
        </p:txBody>
      </p:sp>
      <p:sp>
        <p:nvSpPr>
          <p:cNvPr id="3" name="Text Placeholder 2">
            <a:extLst>
              <a:ext uri="{FF2B5EF4-FFF2-40B4-BE49-F238E27FC236}">
                <a16:creationId xmlns:a16="http://schemas.microsoft.com/office/drawing/2014/main" xmlns="" id="{AC49DECF-A37A-9519-6637-5CAEF8579D2F}"/>
              </a:ext>
            </a:extLst>
          </p:cNvPr>
          <p:cNvSpPr>
            <a:spLocks noGrp="1"/>
          </p:cNvSpPr>
          <p:nvPr>
            <p:ph type="body" sz="half" idx="2"/>
          </p:nvPr>
        </p:nvSpPr>
        <p:spPr>
          <a:xfrm>
            <a:off x="685801" y="2194560"/>
            <a:ext cx="4753466" cy="4024125"/>
          </a:xfrm>
        </p:spPr>
        <p:txBody>
          <a:bodyPr vert="horz" lIns="91440" tIns="45720" rIns="91440" bIns="45720" rtlCol="0">
            <a:normAutofit/>
          </a:bodyPr>
          <a:lstStyle/>
          <a:p>
            <a:pPr indent="-228600">
              <a:buFont typeface="Arial" panose="020B0604020202020204" pitchFamily="34" charset="0"/>
              <a:buChar char="•"/>
            </a:pPr>
            <a:r>
              <a:rPr lang="en-US" dirty="0"/>
              <a:t>As a whole school project for Easter, we have just completed this fabulous Stained Glass Window.</a:t>
            </a:r>
          </a:p>
          <a:p>
            <a:pPr indent="-228600">
              <a:buFont typeface="Arial" panose="020B0604020202020204" pitchFamily="34" charset="0"/>
              <a:buChar char="•"/>
            </a:pPr>
            <a:r>
              <a:rPr lang="en-US" dirty="0"/>
              <a:t>This will used in our Easter Celebrations this week then will be taken to our local Church for the local community to see.</a:t>
            </a:r>
          </a:p>
          <a:p>
            <a:pPr indent="-228600">
              <a:buFont typeface="Arial" panose="020B0604020202020204" pitchFamily="34" charset="0"/>
              <a:buChar char="•"/>
            </a:pPr>
            <a:r>
              <a:rPr lang="en-US" dirty="0"/>
              <a:t> Materials: wood, paper, sugar paper, tissue paper, sticky back paper, glue.</a:t>
            </a:r>
          </a:p>
        </p:txBody>
      </p:sp>
      <p:sp>
        <p:nvSpPr>
          <p:cNvPr id="112" name="Rounded Rectangle 14">
            <a:extLst>
              <a:ext uri="{FF2B5EF4-FFF2-40B4-BE49-F238E27FC236}">
                <a16:creationId xmlns:a16="http://schemas.microsoft.com/office/drawing/2014/main" xmlns="" id="{B5BA9375-863F-4B24-9083-14FE819F8E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1066164"/>
            <a:ext cx="5305958"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xmlns="" id="{008E5E90-5C6C-42F1-1850-7F19FD99EC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 r="26082" b="-1"/>
          <a:stretch/>
        </p:blipFill>
        <p:spPr>
          <a:xfrm rot="5400000">
            <a:off x="6445194" y="1298375"/>
            <a:ext cx="4607567" cy="4683948"/>
          </a:xfrm>
          <a:prstGeom prst="rect">
            <a:avLst/>
          </a:prstGeom>
        </p:spPr>
      </p:pic>
    </p:spTree>
    <p:extLst>
      <p:ext uri="{BB962C8B-B14F-4D97-AF65-F5344CB8AC3E}">
        <p14:creationId xmlns:p14="http://schemas.microsoft.com/office/powerpoint/2010/main" val="309998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BD7C2DEF-63C5-495B-BBE5-720E5D12B4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FE21E403-0B61-4473-BE57-AB0F1637967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xmlns="" id="{3CF5167A-2A31-D3BB-25F7-F694410C57CF}"/>
              </a:ext>
            </a:extLst>
          </p:cNvPr>
          <p:cNvSpPr>
            <a:spLocks noGrp="1"/>
          </p:cNvSpPr>
          <p:nvPr>
            <p:ph type="ctrTitle"/>
          </p:nvPr>
        </p:nvSpPr>
        <p:spPr>
          <a:xfrm>
            <a:off x="636696" y="643464"/>
            <a:ext cx="3761964" cy="3273061"/>
          </a:xfrm>
          <a:noFill/>
          <a:ln w="19050">
            <a:noFill/>
            <a:prstDash val="dash"/>
          </a:ln>
        </p:spPr>
        <p:txBody>
          <a:bodyPr>
            <a:normAutofit/>
          </a:bodyPr>
          <a:lstStyle/>
          <a:p>
            <a:r>
              <a:rPr lang="en-GB" sz="4800" dirty="0"/>
              <a:t>Working together</a:t>
            </a:r>
          </a:p>
        </p:txBody>
      </p:sp>
      <p:sp>
        <p:nvSpPr>
          <p:cNvPr id="3" name="Subtitle 2">
            <a:extLst>
              <a:ext uri="{FF2B5EF4-FFF2-40B4-BE49-F238E27FC236}">
                <a16:creationId xmlns:a16="http://schemas.microsoft.com/office/drawing/2014/main" xmlns="" id="{E44A53D0-FDBE-9E95-8164-4ED4412B8619}"/>
              </a:ext>
            </a:extLst>
          </p:cNvPr>
          <p:cNvSpPr>
            <a:spLocks noGrp="1"/>
          </p:cNvSpPr>
          <p:nvPr>
            <p:ph type="subTitle" idx="1"/>
          </p:nvPr>
        </p:nvSpPr>
        <p:spPr>
          <a:xfrm>
            <a:off x="636695" y="3923151"/>
            <a:ext cx="3761965" cy="2293885"/>
          </a:xfrm>
          <a:noFill/>
          <a:ln w="19050">
            <a:noFill/>
            <a:prstDash val="dash"/>
          </a:ln>
        </p:spPr>
        <p:txBody>
          <a:bodyPr>
            <a:normAutofit/>
          </a:bodyPr>
          <a:lstStyle/>
          <a:p>
            <a:r>
              <a:rPr lang="en-GB" dirty="0"/>
              <a:t>COMMUNICATION CONNECTION</a:t>
            </a:r>
            <a:br>
              <a:rPr lang="en-GB" dirty="0"/>
            </a:br>
            <a:r>
              <a:rPr lang="en-GB" dirty="0"/>
              <a:t>COMMUNITY</a:t>
            </a:r>
          </a:p>
        </p:txBody>
      </p:sp>
      <p:pic>
        <p:nvPicPr>
          <p:cNvPr id="16" name="Graphic 15" descr="Handshake">
            <a:extLst>
              <a:ext uri="{FF2B5EF4-FFF2-40B4-BE49-F238E27FC236}">
                <a16:creationId xmlns:a16="http://schemas.microsoft.com/office/drawing/2014/main" xmlns="" id="{13178D9E-C3E1-2296-2318-1D49D53773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78097" y="941122"/>
            <a:ext cx="5115048" cy="5115048"/>
          </a:xfrm>
          <a:prstGeom prst="rect">
            <a:avLst/>
          </a:prstGeom>
        </p:spPr>
      </p:pic>
    </p:spTree>
    <p:extLst>
      <p:ext uri="{BB962C8B-B14F-4D97-AF65-F5344CB8AC3E}">
        <p14:creationId xmlns:p14="http://schemas.microsoft.com/office/powerpoint/2010/main" val="210961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F56EF-5DF1-EFC0-B6A0-AC0D2F566A31}"/>
              </a:ext>
            </a:extLst>
          </p:cNvPr>
          <p:cNvSpPr>
            <a:spLocks noGrp="1"/>
          </p:cNvSpPr>
          <p:nvPr>
            <p:ph type="title"/>
          </p:nvPr>
        </p:nvSpPr>
        <p:spPr/>
        <p:txBody>
          <a:bodyPr/>
          <a:lstStyle/>
          <a:p>
            <a:r>
              <a:rPr lang="en-GB" dirty="0"/>
              <a:t>Chosen Themes:</a:t>
            </a:r>
          </a:p>
        </p:txBody>
      </p:sp>
      <p:sp>
        <p:nvSpPr>
          <p:cNvPr id="3" name="Text Placeholder 2">
            <a:extLst>
              <a:ext uri="{FF2B5EF4-FFF2-40B4-BE49-F238E27FC236}">
                <a16:creationId xmlns:a16="http://schemas.microsoft.com/office/drawing/2014/main" xmlns="" id="{BEFB31F8-5328-3DA0-8C5D-D51993FFA886}"/>
              </a:ext>
            </a:extLst>
          </p:cNvPr>
          <p:cNvSpPr>
            <a:spLocks noGrp="1"/>
          </p:cNvSpPr>
          <p:nvPr>
            <p:ph type="body" sz="half" idx="2"/>
          </p:nvPr>
        </p:nvSpPr>
        <p:spPr/>
        <p:txBody>
          <a:bodyPr/>
          <a:lstStyle/>
          <a:p>
            <a:r>
              <a:rPr lang="en-GB" dirty="0"/>
              <a:t>Love and Family</a:t>
            </a:r>
          </a:p>
          <a:p>
            <a:r>
              <a:rPr lang="en-GB" dirty="0"/>
              <a:t>Strength and Power</a:t>
            </a:r>
          </a:p>
        </p:txBody>
      </p:sp>
    </p:spTree>
    <p:extLst>
      <p:ext uri="{BB962C8B-B14F-4D97-AF65-F5344CB8AC3E}">
        <p14:creationId xmlns:p14="http://schemas.microsoft.com/office/powerpoint/2010/main" val="395135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39">
            <a:extLst>
              <a:ext uri="{FF2B5EF4-FFF2-40B4-BE49-F238E27FC236}">
                <a16:creationId xmlns:a16="http://schemas.microsoft.com/office/drawing/2014/main" xmlns=""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49" name="Rectangle 41">
            <a:extLst>
              <a:ext uri="{FF2B5EF4-FFF2-40B4-BE49-F238E27FC236}">
                <a16:creationId xmlns:a16="http://schemas.microsoft.com/office/drawing/2014/main" xmlns="" id="{9DA15B1D-0133-4CB3-B7CC-61FA728745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3">
            <a:extLst>
              <a:ext uri="{FF2B5EF4-FFF2-40B4-BE49-F238E27FC236}">
                <a16:creationId xmlns:a16="http://schemas.microsoft.com/office/drawing/2014/main" xmlns="" id="{3EF2F61C-287D-47BC-878F-C876F74FFDD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xmlns="" id="{6921DFA7-5B6C-9008-4E30-169D629D2320}"/>
              </a:ext>
            </a:extLst>
          </p:cNvPr>
          <p:cNvSpPr>
            <a:spLocks noGrp="1"/>
          </p:cNvSpPr>
          <p:nvPr>
            <p:ph type="title"/>
          </p:nvPr>
        </p:nvSpPr>
        <p:spPr>
          <a:xfrm>
            <a:off x="685800" y="764373"/>
            <a:ext cx="4753466" cy="1293028"/>
          </a:xfrm>
        </p:spPr>
        <p:txBody>
          <a:bodyPr vert="horz" lIns="91440" tIns="45720" rIns="91440" bIns="45720" rtlCol="0" anchor="ctr">
            <a:normAutofit/>
          </a:bodyPr>
          <a:lstStyle/>
          <a:p>
            <a:r>
              <a:rPr lang="en-US" dirty="0"/>
              <a:t>Art projects</a:t>
            </a:r>
          </a:p>
        </p:txBody>
      </p:sp>
      <p:sp>
        <p:nvSpPr>
          <p:cNvPr id="3" name="Content Placeholder 2">
            <a:extLst>
              <a:ext uri="{FF2B5EF4-FFF2-40B4-BE49-F238E27FC236}">
                <a16:creationId xmlns:a16="http://schemas.microsoft.com/office/drawing/2014/main" xmlns="" id="{0C29E45D-2C02-1E60-2DAE-4DBFF5E45DB4}"/>
              </a:ext>
            </a:extLst>
          </p:cNvPr>
          <p:cNvSpPr>
            <a:spLocks noGrp="1"/>
          </p:cNvSpPr>
          <p:nvPr>
            <p:ph sz="half" idx="1"/>
          </p:nvPr>
        </p:nvSpPr>
        <p:spPr>
          <a:xfrm>
            <a:off x="685801" y="2194560"/>
            <a:ext cx="4753466" cy="4024125"/>
          </a:xfrm>
        </p:spPr>
        <p:txBody>
          <a:bodyPr vert="horz" lIns="91440" tIns="45720" rIns="91440" bIns="45720" rtlCol="0">
            <a:normAutofit/>
          </a:bodyPr>
          <a:lstStyle/>
          <a:p>
            <a:r>
              <a:rPr lang="en-US" sz="2000" dirty="0"/>
              <a:t>During LGBT</a:t>
            </a:r>
            <a:r>
              <a:rPr lang="en-US" sz="2000" dirty="0" smtClean="0"/>
              <a:t>+ Black History </a:t>
            </a:r>
            <a:r>
              <a:rPr lang="en-US" sz="2000" dirty="0"/>
              <a:t>Month, our school decided to hold a day of celebration. </a:t>
            </a:r>
          </a:p>
          <a:p>
            <a:r>
              <a:rPr lang="en-US" sz="2000" dirty="0"/>
              <a:t>This was done in various ways.</a:t>
            </a:r>
          </a:p>
          <a:p>
            <a:r>
              <a:rPr lang="en-US" sz="2000" dirty="0"/>
              <a:t>Drawing, Painting, </a:t>
            </a:r>
            <a:r>
              <a:rPr lang="en-US" sz="2000" dirty="0" err="1"/>
              <a:t>Colouring</a:t>
            </a:r>
            <a:r>
              <a:rPr lang="en-US" sz="2000" dirty="0"/>
              <a:t>, Video and Photography.</a:t>
            </a:r>
          </a:p>
          <a:p>
            <a:r>
              <a:rPr lang="en-US" sz="2000" dirty="0"/>
              <a:t>Children were encouraged to show diversity in different ways; from how it affected and what it meant to them.</a:t>
            </a:r>
          </a:p>
          <a:p>
            <a:r>
              <a:rPr lang="en-US" sz="2000" dirty="0"/>
              <a:t>This really linked into the theme of Love and Family. </a:t>
            </a:r>
          </a:p>
          <a:p>
            <a:endParaRPr lang="en-US" sz="2000" dirty="0"/>
          </a:p>
          <a:p>
            <a:endParaRPr lang="en-US" sz="2000" dirty="0"/>
          </a:p>
        </p:txBody>
      </p:sp>
      <p:sp>
        <p:nvSpPr>
          <p:cNvPr id="51" name="Rounded Rectangle 14">
            <a:extLst>
              <a:ext uri="{FF2B5EF4-FFF2-40B4-BE49-F238E27FC236}">
                <a16:creationId xmlns:a16="http://schemas.microsoft.com/office/drawing/2014/main" xmlns="" id="{B5BA9375-863F-4B24-9083-14FE819F8E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1066164"/>
            <a:ext cx="5305958"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xmlns="" id="{031ECE4B-F3B2-1E51-2251-532E92654548}"/>
              </a:ext>
            </a:extLst>
          </p:cNvPr>
          <p:cNvPicPr>
            <a:picLocks noGrp="1" noChangeAspect="1"/>
          </p:cNvPicPr>
          <p:nvPr>
            <p:ph sz="half" idx="2"/>
          </p:nvPr>
        </p:nvPicPr>
        <p:blipFill rotWithShape="1">
          <a:blip r:embed="rId3"/>
          <a:srcRect t="20690" r="-1" b="5532"/>
          <a:stretch/>
        </p:blipFill>
        <p:spPr>
          <a:xfrm>
            <a:off x="6407004" y="1336566"/>
            <a:ext cx="4683948" cy="4607567"/>
          </a:xfrm>
          <a:prstGeom prst="rect">
            <a:avLst/>
          </a:prstGeom>
        </p:spPr>
      </p:pic>
    </p:spTree>
    <p:extLst>
      <p:ext uri="{BB962C8B-B14F-4D97-AF65-F5344CB8AC3E}">
        <p14:creationId xmlns:p14="http://schemas.microsoft.com/office/powerpoint/2010/main" val="2512702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BDFADFB3-3D44-49A8-AE3B-A87C61607F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2" name="Rectangle 31">
            <a:extLst>
              <a:ext uri="{FF2B5EF4-FFF2-40B4-BE49-F238E27FC236}">
                <a16:creationId xmlns:a16="http://schemas.microsoft.com/office/drawing/2014/main" xmlns="" id="{AC6EBE12-9B3E-43CB-B552-2C7A138537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33">
            <a:extLst>
              <a:ext uri="{FF2B5EF4-FFF2-40B4-BE49-F238E27FC236}">
                <a16:creationId xmlns:a16="http://schemas.microsoft.com/office/drawing/2014/main" xmlns="" id="{137465C4-4FD6-41C0-9B8F-23FDEF4244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xmlns="" id="{58964371-EF76-D225-F64E-F5704F66549A}"/>
              </a:ext>
            </a:extLst>
          </p:cNvPr>
          <p:cNvSpPr>
            <a:spLocks noGrp="1"/>
          </p:cNvSpPr>
          <p:nvPr>
            <p:ph type="title"/>
          </p:nvPr>
        </p:nvSpPr>
        <p:spPr>
          <a:xfrm>
            <a:off x="685800" y="764373"/>
            <a:ext cx="4753466" cy="1293028"/>
          </a:xfrm>
        </p:spPr>
        <p:txBody>
          <a:bodyPr vert="horz" lIns="91440" tIns="45720" rIns="91440" bIns="45720" rtlCol="0" anchor="ctr">
            <a:normAutofit/>
          </a:bodyPr>
          <a:lstStyle/>
          <a:p>
            <a:r>
              <a:rPr lang="en-US" kern="1200" cap="all" baseline="0">
                <a:solidFill>
                  <a:schemeClr val="bg1"/>
                </a:solidFill>
                <a:latin typeface="+mj-lt"/>
                <a:ea typeface="+mj-ea"/>
                <a:cs typeface="+mj-cs"/>
              </a:rPr>
              <a:t>Our perfect peacock  </a:t>
            </a:r>
          </a:p>
        </p:txBody>
      </p:sp>
      <p:sp>
        <p:nvSpPr>
          <p:cNvPr id="3" name="Content Placeholder 2">
            <a:extLst>
              <a:ext uri="{FF2B5EF4-FFF2-40B4-BE49-F238E27FC236}">
                <a16:creationId xmlns:a16="http://schemas.microsoft.com/office/drawing/2014/main" xmlns="" id="{18F8973A-AF92-C67E-99B8-077ADB56ED7B}"/>
              </a:ext>
            </a:extLst>
          </p:cNvPr>
          <p:cNvSpPr>
            <a:spLocks noGrp="1"/>
          </p:cNvSpPr>
          <p:nvPr>
            <p:ph sz="half" idx="1"/>
          </p:nvPr>
        </p:nvSpPr>
        <p:spPr>
          <a:xfrm>
            <a:off x="685801" y="2194560"/>
            <a:ext cx="4753466" cy="4024125"/>
          </a:xfrm>
        </p:spPr>
        <p:txBody>
          <a:bodyPr vert="horz" lIns="91440" tIns="45720" rIns="91440" bIns="45720" rtlCol="0">
            <a:normAutofit/>
          </a:bodyPr>
          <a:lstStyle/>
          <a:p>
            <a:pPr marL="0"/>
            <a:r>
              <a:rPr lang="en-US" sz="1800" dirty="0">
                <a:solidFill>
                  <a:schemeClr val="bg1"/>
                </a:solidFill>
              </a:rPr>
              <a:t>Children across the school were asked to decorate a simple hand shape.</a:t>
            </a:r>
          </a:p>
          <a:p>
            <a:pPr marL="0"/>
            <a:endParaRPr lang="en-US" sz="1800" dirty="0">
              <a:solidFill>
                <a:schemeClr val="bg1"/>
              </a:solidFill>
            </a:endParaRPr>
          </a:p>
          <a:p>
            <a:pPr marL="0"/>
            <a:r>
              <a:rPr lang="en-US" sz="1800" dirty="0">
                <a:solidFill>
                  <a:schemeClr val="bg1"/>
                </a:solidFill>
              </a:rPr>
              <a:t>Once completed these were all put together to create our splendid school peacock.</a:t>
            </a:r>
          </a:p>
          <a:p>
            <a:pPr marL="0"/>
            <a:r>
              <a:rPr lang="en-US" sz="1800" dirty="0">
                <a:solidFill>
                  <a:schemeClr val="bg1"/>
                </a:solidFill>
              </a:rPr>
              <a:t>It represents our school family and all our diversities.</a:t>
            </a:r>
          </a:p>
          <a:p>
            <a:pPr marL="0"/>
            <a:endParaRPr lang="en-US" sz="1800" dirty="0">
              <a:solidFill>
                <a:schemeClr val="bg1"/>
              </a:solidFill>
            </a:endParaRPr>
          </a:p>
        </p:txBody>
      </p:sp>
      <p:sp useBgFill="1">
        <p:nvSpPr>
          <p:cNvPr id="36" name="Rounded Rectangle 14">
            <a:extLst>
              <a:ext uri="{FF2B5EF4-FFF2-40B4-BE49-F238E27FC236}">
                <a16:creationId xmlns:a16="http://schemas.microsoft.com/office/drawing/2014/main" xmlns="" id="{AF2529C0-FA6B-474D-B1E5-73BA7011F5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1066164"/>
            <a:ext cx="5305958" cy="5148371"/>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text&#10;&#10;Description automatically generated">
            <a:extLst>
              <a:ext uri="{FF2B5EF4-FFF2-40B4-BE49-F238E27FC236}">
                <a16:creationId xmlns:a16="http://schemas.microsoft.com/office/drawing/2014/main" xmlns="" id="{AFE00A15-A90E-A56C-64CE-87F86C82C42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445194" y="1912511"/>
            <a:ext cx="4607567" cy="3455675"/>
          </a:xfrm>
          <a:prstGeom prst="rect">
            <a:avLst/>
          </a:prstGeom>
        </p:spPr>
      </p:pic>
    </p:spTree>
    <p:extLst>
      <p:ext uri="{BB962C8B-B14F-4D97-AF65-F5344CB8AC3E}">
        <p14:creationId xmlns:p14="http://schemas.microsoft.com/office/powerpoint/2010/main" val="208861638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2" name="Rectangle 11">
            <a:extLst>
              <a:ext uri="{FF2B5EF4-FFF2-40B4-BE49-F238E27FC236}">
                <a16:creationId xmlns:a16="http://schemas.microsoft.com/office/drawing/2014/main" xmlns="" id="{9DA15B1D-0133-4CB3-B7CC-61FA728745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3EF2F61C-287D-47BC-878F-C876F74FFDD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xmlns="" id="{9F7B6885-B572-7DDF-830A-9382BF7360FB}"/>
              </a:ext>
            </a:extLst>
          </p:cNvPr>
          <p:cNvSpPr>
            <a:spLocks noGrp="1"/>
          </p:cNvSpPr>
          <p:nvPr>
            <p:ph type="title"/>
          </p:nvPr>
        </p:nvSpPr>
        <p:spPr>
          <a:xfrm>
            <a:off x="685800" y="764373"/>
            <a:ext cx="4753466" cy="1293028"/>
          </a:xfrm>
        </p:spPr>
        <p:txBody>
          <a:bodyPr vert="horz" lIns="91440" tIns="45720" rIns="91440" bIns="45720" rtlCol="0" anchor="ctr">
            <a:normAutofit/>
          </a:bodyPr>
          <a:lstStyle/>
          <a:p>
            <a:r>
              <a:rPr lang="en-US"/>
              <a:t>Makaton – to love.</a:t>
            </a:r>
          </a:p>
        </p:txBody>
      </p:sp>
      <p:sp>
        <p:nvSpPr>
          <p:cNvPr id="3" name="Content Placeholder 2">
            <a:extLst>
              <a:ext uri="{FF2B5EF4-FFF2-40B4-BE49-F238E27FC236}">
                <a16:creationId xmlns:a16="http://schemas.microsoft.com/office/drawing/2014/main" xmlns="" id="{F7CE0989-5EF0-D050-4D27-0660C4BF6668}"/>
              </a:ext>
            </a:extLst>
          </p:cNvPr>
          <p:cNvSpPr>
            <a:spLocks noGrp="1"/>
          </p:cNvSpPr>
          <p:nvPr>
            <p:ph sz="half" idx="1"/>
          </p:nvPr>
        </p:nvSpPr>
        <p:spPr>
          <a:xfrm>
            <a:off x="685801" y="2194560"/>
            <a:ext cx="4753466" cy="4024125"/>
          </a:xfrm>
        </p:spPr>
        <p:txBody>
          <a:bodyPr vert="horz" lIns="91440" tIns="45720" rIns="91440" bIns="45720" rtlCol="0">
            <a:normAutofit lnSpcReduction="10000"/>
          </a:bodyPr>
          <a:lstStyle/>
          <a:p>
            <a:r>
              <a:rPr lang="en-US" dirty="0"/>
              <a:t>Also, to depict  ‘LOVE’ in our Art work, I decided to incorporate Makaton signing into our art work. </a:t>
            </a:r>
          </a:p>
          <a:p>
            <a:r>
              <a:rPr lang="en-US" dirty="0"/>
              <a:t>With camera in hand, one of our students went around to each class, photographing students and staff, signing ‘TO  LOVE’. It was so lovely to see our school ‘family’ joining in this project together. ( this project is still in progress, as I intend to create a heart shaped collage for our Makaton display.</a:t>
            </a:r>
          </a:p>
          <a:p>
            <a:pPr marL="0" indent="0">
              <a:buNone/>
            </a:pPr>
            <a:endParaRPr lang="en-US" dirty="0"/>
          </a:p>
        </p:txBody>
      </p:sp>
      <p:sp>
        <p:nvSpPr>
          <p:cNvPr id="16" name="Rounded Rectangle 14">
            <a:extLst>
              <a:ext uri="{FF2B5EF4-FFF2-40B4-BE49-F238E27FC236}">
                <a16:creationId xmlns:a16="http://schemas.microsoft.com/office/drawing/2014/main" xmlns="" id="{B5BA9375-863F-4B24-9083-14FE819F8E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1066164"/>
            <a:ext cx="5305958"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8A34B613-590E-8A2E-2E44-3B57458757B9}"/>
              </a:ext>
            </a:extLst>
          </p:cNvPr>
          <p:cNvPicPr>
            <a:picLocks noGrp="1" noChangeAspect="1"/>
          </p:cNvPicPr>
          <p:nvPr>
            <p:ph sz="half" idx="2"/>
          </p:nvPr>
        </p:nvPicPr>
        <p:blipFill rotWithShape="1">
          <a:blip r:embed="rId3"/>
          <a:srcRect r="-1" b="26222"/>
          <a:stretch/>
        </p:blipFill>
        <p:spPr>
          <a:xfrm>
            <a:off x="6407004" y="1336566"/>
            <a:ext cx="4683948" cy="4607567"/>
          </a:xfrm>
          <a:prstGeom prst="rect">
            <a:avLst/>
          </a:prstGeom>
        </p:spPr>
      </p:pic>
    </p:spTree>
    <p:extLst>
      <p:ext uri="{BB962C8B-B14F-4D97-AF65-F5344CB8AC3E}">
        <p14:creationId xmlns:p14="http://schemas.microsoft.com/office/powerpoint/2010/main" val="266806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9" name="Rectangle 18">
            <a:extLst>
              <a:ext uri="{FF2B5EF4-FFF2-40B4-BE49-F238E27FC236}">
                <a16:creationId xmlns:a16="http://schemas.microsoft.com/office/drawing/2014/main" xmlns="" id="{9DA15B1D-0133-4CB3-B7CC-61FA728745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3EF2F61C-287D-47BC-878F-C876F74FFDD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xmlns="" id="{A9A842FF-6B57-5BFB-3F06-856E7AB209DC}"/>
              </a:ext>
            </a:extLst>
          </p:cNvPr>
          <p:cNvSpPr>
            <a:spLocks noGrp="1"/>
          </p:cNvSpPr>
          <p:nvPr>
            <p:ph type="title"/>
          </p:nvPr>
        </p:nvSpPr>
        <p:spPr>
          <a:xfrm>
            <a:off x="685800" y="764373"/>
            <a:ext cx="4753466" cy="1293028"/>
          </a:xfrm>
        </p:spPr>
        <p:txBody>
          <a:bodyPr vert="horz" lIns="91440" tIns="45720" rIns="91440" bIns="45720" rtlCol="0" anchor="ctr">
            <a:normAutofit/>
          </a:bodyPr>
          <a:lstStyle/>
          <a:p>
            <a:r>
              <a:rPr lang="en-US"/>
              <a:t>Strength and power</a:t>
            </a:r>
          </a:p>
        </p:txBody>
      </p:sp>
      <p:sp>
        <p:nvSpPr>
          <p:cNvPr id="3" name="Content Placeholder 2">
            <a:extLst>
              <a:ext uri="{FF2B5EF4-FFF2-40B4-BE49-F238E27FC236}">
                <a16:creationId xmlns:a16="http://schemas.microsoft.com/office/drawing/2014/main" xmlns="" id="{415EE937-2E26-3029-56C4-087445C6689E}"/>
              </a:ext>
            </a:extLst>
          </p:cNvPr>
          <p:cNvSpPr>
            <a:spLocks noGrp="1"/>
          </p:cNvSpPr>
          <p:nvPr>
            <p:ph sz="half" idx="1"/>
          </p:nvPr>
        </p:nvSpPr>
        <p:spPr>
          <a:xfrm>
            <a:off x="685801" y="2194560"/>
            <a:ext cx="4753466" cy="4024125"/>
          </a:xfrm>
        </p:spPr>
        <p:txBody>
          <a:bodyPr vert="horz" lIns="91440" tIns="45720" rIns="91440" bIns="45720" rtlCol="0">
            <a:normAutofit fontScale="92500" lnSpcReduction="10000"/>
          </a:bodyPr>
          <a:lstStyle/>
          <a:p>
            <a:r>
              <a:rPr lang="en-US" sz="2000" dirty="0"/>
              <a:t>As part of International Women’s Day, I decided to get our class to look at three important female artists and how they have impacted the Arts.</a:t>
            </a:r>
          </a:p>
          <a:p>
            <a:r>
              <a:rPr lang="en-US" sz="2000" dirty="0"/>
              <a:t>Frida Kahlo</a:t>
            </a:r>
          </a:p>
          <a:p>
            <a:r>
              <a:rPr lang="en-US" sz="2000" dirty="0"/>
              <a:t>Yayoi Kusama</a:t>
            </a:r>
          </a:p>
          <a:p>
            <a:r>
              <a:rPr lang="en-US" sz="2000" dirty="0"/>
              <a:t>Bridget Riley</a:t>
            </a:r>
          </a:p>
          <a:p>
            <a:r>
              <a:rPr lang="en-US" sz="2000" dirty="0"/>
              <a:t>We looked at their three individual styles and re created them in our own way.</a:t>
            </a:r>
          </a:p>
          <a:p>
            <a:r>
              <a:rPr lang="en-US" sz="2000" dirty="0"/>
              <a:t>Materials : sugar paper, </a:t>
            </a:r>
            <a:r>
              <a:rPr lang="en-US" sz="2000" dirty="0" err="1"/>
              <a:t>coloured</a:t>
            </a:r>
            <a:r>
              <a:rPr lang="en-US" sz="2000" dirty="0"/>
              <a:t> paper, poster paint, pencil, felt pen. Straws (for paint blowing).</a:t>
            </a:r>
          </a:p>
          <a:p>
            <a:endParaRPr lang="en-US" sz="2000" dirty="0"/>
          </a:p>
          <a:p>
            <a:endParaRPr lang="en-US" sz="2000" dirty="0"/>
          </a:p>
        </p:txBody>
      </p:sp>
      <p:sp>
        <p:nvSpPr>
          <p:cNvPr id="23" name="Rounded Rectangle 14">
            <a:extLst>
              <a:ext uri="{FF2B5EF4-FFF2-40B4-BE49-F238E27FC236}">
                <a16:creationId xmlns:a16="http://schemas.microsoft.com/office/drawing/2014/main" xmlns="" id="{B5BA9375-863F-4B24-9083-14FE819F8E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1066164"/>
            <a:ext cx="5305958"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icture containing indoor, office, cluttered&#10;&#10;Description automatically generated">
            <a:extLst>
              <a:ext uri="{FF2B5EF4-FFF2-40B4-BE49-F238E27FC236}">
                <a16:creationId xmlns:a16="http://schemas.microsoft.com/office/drawing/2014/main" xmlns="" id="{7752394B-FF9D-D240-910B-2DC45F5097F7}"/>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098" r="18124" b="-1"/>
          <a:stretch/>
        </p:blipFill>
        <p:spPr>
          <a:xfrm rot="5400000">
            <a:off x="6445194" y="1298375"/>
            <a:ext cx="4607567" cy="4683948"/>
          </a:xfrm>
          <a:prstGeom prst="rect">
            <a:avLst/>
          </a:prstGeom>
        </p:spPr>
      </p:pic>
    </p:spTree>
    <p:extLst>
      <p:ext uri="{BB962C8B-B14F-4D97-AF65-F5344CB8AC3E}">
        <p14:creationId xmlns:p14="http://schemas.microsoft.com/office/powerpoint/2010/main" val="411179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CE63B-728A-BDE0-24A8-AF66156217E0}"/>
              </a:ext>
            </a:extLst>
          </p:cNvPr>
          <p:cNvSpPr>
            <a:spLocks noGrp="1"/>
          </p:cNvSpPr>
          <p:nvPr>
            <p:ph type="title"/>
          </p:nvPr>
        </p:nvSpPr>
        <p:spPr/>
        <p:txBody>
          <a:bodyPr/>
          <a:lstStyle/>
          <a:p>
            <a:r>
              <a:rPr lang="en-GB" dirty="0"/>
              <a:t>Frida Kahlo * 1907-1954 </a:t>
            </a:r>
          </a:p>
        </p:txBody>
      </p:sp>
      <p:sp>
        <p:nvSpPr>
          <p:cNvPr id="3" name="Text Placeholder 2">
            <a:extLst>
              <a:ext uri="{FF2B5EF4-FFF2-40B4-BE49-F238E27FC236}">
                <a16:creationId xmlns:a16="http://schemas.microsoft.com/office/drawing/2014/main" xmlns="" id="{EC18DA08-32C6-FA52-BC21-09B47706FB28}"/>
              </a:ext>
            </a:extLst>
          </p:cNvPr>
          <p:cNvSpPr>
            <a:spLocks noGrp="1"/>
          </p:cNvSpPr>
          <p:nvPr>
            <p:ph type="body" idx="1"/>
          </p:nvPr>
        </p:nvSpPr>
        <p:spPr/>
        <p:txBody>
          <a:bodyPr/>
          <a:lstStyle/>
          <a:p>
            <a:r>
              <a:rPr lang="en-GB" dirty="0"/>
              <a:t>Self Portrait</a:t>
            </a:r>
          </a:p>
        </p:txBody>
      </p:sp>
      <p:pic>
        <p:nvPicPr>
          <p:cNvPr id="7" name="Content Placeholder 6">
            <a:extLst>
              <a:ext uri="{FF2B5EF4-FFF2-40B4-BE49-F238E27FC236}">
                <a16:creationId xmlns:a16="http://schemas.microsoft.com/office/drawing/2014/main" xmlns="" id="{13909CE9-EEE7-52D6-7B83-E9D609E1E413}"/>
              </a:ext>
            </a:extLst>
          </p:cNvPr>
          <p:cNvPicPr>
            <a:picLocks noGrp="1" noChangeAspect="1"/>
          </p:cNvPicPr>
          <p:nvPr>
            <p:ph sz="half" idx="2"/>
          </p:nvPr>
        </p:nvPicPr>
        <p:blipFill>
          <a:blip r:embed="rId2"/>
          <a:stretch>
            <a:fillRect/>
          </a:stretch>
        </p:blipFill>
        <p:spPr>
          <a:xfrm>
            <a:off x="1798637" y="3132138"/>
            <a:ext cx="3086100" cy="3086100"/>
          </a:xfrm>
          <a:prstGeom prst="rect">
            <a:avLst/>
          </a:prstGeom>
        </p:spPr>
      </p:pic>
      <p:sp>
        <p:nvSpPr>
          <p:cNvPr id="5" name="Text Placeholder 4">
            <a:extLst>
              <a:ext uri="{FF2B5EF4-FFF2-40B4-BE49-F238E27FC236}">
                <a16:creationId xmlns:a16="http://schemas.microsoft.com/office/drawing/2014/main" xmlns="" id="{0091FC26-28BA-B97F-4DA8-0300602588BD}"/>
              </a:ext>
            </a:extLst>
          </p:cNvPr>
          <p:cNvSpPr>
            <a:spLocks noGrp="1"/>
          </p:cNvSpPr>
          <p:nvPr>
            <p:ph type="body" sz="quarter" idx="3"/>
          </p:nvPr>
        </p:nvSpPr>
        <p:spPr/>
        <p:txBody>
          <a:bodyPr/>
          <a:lstStyle/>
          <a:p>
            <a:r>
              <a:rPr lang="en-GB" dirty="0"/>
              <a:t>Frida by a student in Owls</a:t>
            </a:r>
          </a:p>
        </p:txBody>
      </p:sp>
      <p:pic>
        <p:nvPicPr>
          <p:cNvPr id="9" name="Content Placeholder 8" descr="A picture containing colorful, different, decorated, several&#10;&#10;Description automatically generated">
            <a:extLst>
              <a:ext uri="{FF2B5EF4-FFF2-40B4-BE49-F238E27FC236}">
                <a16:creationId xmlns:a16="http://schemas.microsoft.com/office/drawing/2014/main" xmlns="" id="{1013DC1C-0F55-B9F3-44E4-8A66BDE539FC}"/>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7296150" y="3517900"/>
            <a:ext cx="3086100" cy="2314575"/>
          </a:xfrm>
        </p:spPr>
      </p:pic>
    </p:spTree>
    <p:extLst>
      <p:ext uri="{BB962C8B-B14F-4D97-AF65-F5344CB8AC3E}">
        <p14:creationId xmlns:p14="http://schemas.microsoft.com/office/powerpoint/2010/main" val="51453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259E63-21C3-99CC-94CF-EDC673392639}"/>
              </a:ext>
            </a:extLst>
          </p:cNvPr>
          <p:cNvSpPr>
            <a:spLocks noGrp="1"/>
          </p:cNvSpPr>
          <p:nvPr>
            <p:ph type="title"/>
          </p:nvPr>
        </p:nvSpPr>
        <p:spPr/>
        <p:txBody>
          <a:bodyPr/>
          <a:lstStyle/>
          <a:p>
            <a:r>
              <a:rPr lang="en-GB" dirty="0"/>
              <a:t>Yayoi Kusama * march 1924 </a:t>
            </a:r>
          </a:p>
        </p:txBody>
      </p:sp>
      <p:pic>
        <p:nvPicPr>
          <p:cNvPr id="7" name="Content Placeholder 6">
            <a:extLst>
              <a:ext uri="{FF2B5EF4-FFF2-40B4-BE49-F238E27FC236}">
                <a16:creationId xmlns:a16="http://schemas.microsoft.com/office/drawing/2014/main" xmlns="" id="{7E7E39BE-56C1-1446-E727-9E88F3997409}"/>
              </a:ext>
            </a:extLst>
          </p:cNvPr>
          <p:cNvPicPr>
            <a:picLocks noGrp="1" noChangeAspect="1"/>
          </p:cNvPicPr>
          <p:nvPr>
            <p:ph sz="half" idx="2"/>
          </p:nvPr>
        </p:nvPicPr>
        <p:blipFill>
          <a:blip r:embed="rId2"/>
          <a:stretch>
            <a:fillRect/>
          </a:stretch>
        </p:blipFill>
        <p:spPr>
          <a:xfrm>
            <a:off x="1025665" y="3132138"/>
            <a:ext cx="4632045" cy="3086100"/>
          </a:xfrm>
          <a:prstGeom prst="rect">
            <a:avLst/>
          </a:prstGeom>
        </p:spPr>
      </p:pic>
      <p:sp>
        <p:nvSpPr>
          <p:cNvPr id="5" name="Text Placeholder 4">
            <a:extLst>
              <a:ext uri="{FF2B5EF4-FFF2-40B4-BE49-F238E27FC236}">
                <a16:creationId xmlns:a16="http://schemas.microsoft.com/office/drawing/2014/main" xmlns="" id="{9F949232-BE97-BAB7-ECEB-8BCEAD23FD87}"/>
              </a:ext>
            </a:extLst>
          </p:cNvPr>
          <p:cNvSpPr>
            <a:spLocks noGrp="1"/>
          </p:cNvSpPr>
          <p:nvPr>
            <p:ph type="body" sz="quarter" idx="3"/>
          </p:nvPr>
        </p:nvSpPr>
        <p:spPr/>
        <p:txBody>
          <a:bodyPr/>
          <a:lstStyle/>
          <a:p>
            <a:r>
              <a:rPr lang="en-GB" dirty="0"/>
              <a:t>By Various Students</a:t>
            </a:r>
          </a:p>
        </p:txBody>
      </p:sp>
      <p:pic>
        <p:nvPicPr>
          <p:cNvPr id="9" name="Content Placeholder 8" descr="A picture containing rain, nature, fabric&#10;&#10;Description automatically generated">
            <a:extLst>
              <a:ext uri="{FF2B5EF4-FFF2-40B4-BE49-F238E27FC236}">
                <a16:creationId xmlns:a16="http://schemas.microsoft.com/office/drawing/2014/main" xmlns="" id="{D24D520C-4FFB-BFAD-F92D-B43A575D1AFA}"/>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296150" y="3517900"/>
            <a:ext cx="3086100" cy="2314575"/>
          </a:xfrm>
        </p:spPr>
      </p:pic>
    </p:spTree>
    <p:extLst>
      <p:ext uri="{BB962C8B-B14F-4D97-AF65-F5344CB8AC3E}">
        <p14:creationId xmlns:p14="http://schemas.microsoft.com/office/powerpoint/2010/main" val="1155764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F7163-02A3-373F-D735-FF8EB66C5872}"/>
              </a:ext>
            </a:extLst>
          </p:cNvPr>
          <p:cNvSpPr>
            <a:spLocks noGrp="1"/>
          </p:cNvSpPr>
          <p:nvPr>
            <p:ph type="title"/>
          </p:nvPr>
        </p:nvSpPr>
        <p:spPr>
          <a:xfrm>
            <a:off x="3028950" y="762000"/>
            <a:ext cx="8477250" cy="709612"/>
          </a:xfrm>
        </p:spPr>
        <p:txBody>
          <a:bodyPr/>
          <a:lstStyle/>
          <a:p>
            <a:r>
              <a:rPr lang="en-GB" dirty="0"/>
              <a:t>More examples</a:t>
            </a:r>
          </a:p>
        </p:txBody>
      </p:sp>
      <p:sp>
        <p:nvSpPr>
          <p:cNvPr id="3" name="Text Placeholder 2">
            <a:extLst>
              <a:ext uri="{FF2B5EF4-FFF2-40B4-BE49-F238E27FC236}">
                <a16:creationId xmlns:a16="http://schemas.microsoft.com/office/drawing/2014/main" xmlns="" id="{2E663E00-4BA6-2CF1-B6CB-B961AA7B65A2}"/>
              </a:ext>
            </a:extLst>
          </p:cNvPr>
          <p:cNvSpPr>
            <a:spLocks noGrp="1"/>
          </p:cNvSpPr>
          <p:nvPr>
            <p:ph type="body" idx="1"/>
          </p:nvPr>
        </p:nvSpPr>
        <p:spPr>
          <a:xfrm>
            <a:off x="914409" y="1471612"/>
            <a:ext cx="5234520" cy="650082"/>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14" name="Content Placeholder 13" descr="A picture containing ground, green&#10;&#10;Description automatically generated">
            <a:extLst>
              <a:ext uri="{FF2B5EF4-FFF2-40B4-BE49-F238E27FC236}">
                <a16:creationId xmlns:a16="http://schemas.microsoft.com/office/drawing/2014/main" xmlns="" id="{EC9B74B8-8AFE-5377-7983-49D88737CAE1}"/>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rot="5400000">
            <a:off x="5905700" y="2127451"/>
            <a:ext cx="4675185" cy="3506389"/>
          </a:xfrm>
        </p:spPr>
      </p:pic>
      <p:pic>
        <p:nvPicPr>
          <p:cNvPr id="12" name="Content Placeholder 11" descr="Text, letter&#10;&#10;Description automatically generated">
            <a:extLst>
              <a:ext uri="{FF2B5EF4-FFF2-40B4-BE49-F238E27FC236}">
                <a16:creationId xmlns:a16="http://schemas.microsoft.com/office/drawing/2014/main" xmlns="" id="{4175971C-F9CD-87F7-8597-A31BF245AF0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45678" y="2064941"/>
            <a:ext cx="4746625" cy="3559969"/>
          </a:xfrm>
        </p:spPr>
      </p:pic>
    </p:spTree>
    <p:extLst>
      <p:ext uri="{BB962C8B-B14F-4D97-AF65-F5344CB8AC3E}">
        <p14:creationId xmlns:p14="http://schemas.microsoft.com/office/powerpoint/2010/main" val="330156821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154</TotalTime>
  <Words>383</Words>
  <Application>Microsoft Office PowerPoint</Application>
  <PresentationFormat>Widescreen</PresentationFormat>
  <Paragraphs>48</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Century Gothic</vt:lpstr>
      <vt:lpstr>Vapor Trail</vt:lpstr>
      <vt:lpstr>Bringing the Gallery into your Classroom</vt:lpstr>
      <vt:lpstr>Chosen Themes:</vt:lpstr>
      <vt:lpstr>Art projects</vt:lpstr>
      <vt:lpstr>Our perfect peacock  </vt:lpstr>
      <vt:lpstr>Makaton – to love.</vt:lpstr>
      <vt:lpstr>Strength and power</vt:lpstr>
      <vt:lpstr>Frida Kahlo * 1907-1954 </vt:lpstr>
      <vt:lpstr>Yayoi Kusama * march 1924 </vt:lpstr>
      <vt:lpstr>More examples</vt:lpstr>
      <vt:lpstr>Working together as one</vt:lpstr>
      <vt:lpstr>Working together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Murray, John</dc:creator>
  <cp:lastModifiedBy>Marion Mills</cp:lastModifiedBy>
  <cp:revision>3</cp:revision>
  <dcterms:created xsi:type="dcterms:W3CDTF">2023-03-26T17:27:36Z</dcterms:created>
  <dcterms:modified xsi:type="dcterms:W3CDTF">2023-05-03T08:46:23Z</dcterms:modified>
</cp:coreProperties>
</file>