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 id="2147483709" r:id="rId2"/>
  </p:sldMasterIdLst>
  <p:sldIdLst>
    <p:sldId id="256" r:id="rId3"/>
    <p:sldId id="257" r:id="rId4"/>
    <p:sldId id="281" r:id="rId5"/>
    <p:sldId id="288" r:id="rId6"/>
    <p:sldId id="295" r:id="rId7"/>
    <p:sldId id="283" r:id="rId8"/>
    <p:sldId id="282" r:id="rId9"/>
    <p:sldId id="297" r:id="rId10"/>
    <p:sldId id="298" r:id="rId11"/>
    <p:sldId id="299" r:id="rId12"/>
    <p:sldId id="300" r:id="rId13"/>
    <p:sldId id="301" r:id="rId14"/>
    <p:sldId id="302" r:id="rId15"/>
    <p:sldId id="303" r:id="rId16"/>
    <p:sldId id="304" r:id="rId17"/>
    <p:sldId id="318" r:id="rId18"/>
    <p:sldId id="306" r:id="rId19"/>
    <p:sldId id="307" r:id="rId20"/>
    <p:sldId id="308" r:id="rId21"/>
    <p:sldId id="309" r:id="rId22"/>
    <p:sldId id="310" r:id="rId23"/>
    <p:sldId id="311" r:id="rId24"/>
    <p:sldId id="289" r:id="rId25"/>
    <p:sldId id="319" r:id="rId26"/>
    <p:sldId id="320" r:id="rId27"/>
    <p:sldId id="290" r:id="rId2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16" autoAdjust="0"/>
    <p:restoredTop sz="94660"/>
  </p:normalViewPr>
  <p:slideViewPr>
    <p:cSldViewPr snapToGrid="0">
      <p:cViewPr varScale="1">
        <p:scale>
          <a:sx n="113" d="100"/>
          <a:sy n="113" d="100"/>
        </p:scale>
        <p:origin x="11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836020-C1F5-4E16-9100-66E2CAE3A6A9}"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043C45F0-D4DA-4B7F-B140-463E151FCAC1}">
      <dgm:prSet/>
      <dgm:spPr/>
      <dgm:t>
        <a:bodyPr/>
        <a:lstStyle/>
        <a:p>
          <a:r>
            <a:rPr lang="en-US" dirty="0"/>
            <a:t>Art through Global Learning </a:t>
          </a:r>
        </a:p>
      </dgm:t>
    </dgm:pt>
    <dgm:pt modelId="{B0FB0C8E-92F1-42EF-861C-0DA41C52FEDE}" type="parTrans" cxnId="{CD5AC7C9-D19A-496A-AEF4-5C66FA09AAF9}">
      <dgm:prSet/>
      <dgm:spPr/>
      <dgm:t>
        <a:bodyPr/>
        <a:lstStyle/>
        <a:p>
          <a:endParaRPr lang="en-US"/>
        </a:p>
      </dgm:t>
    </dgm:pt>
    <dgm:pt modelId="{70664D3A-2C01-4FFB-B58B-DC8C06D25FF4}" type="sibTrans" cxnId="{CD5AC7C9-D19A-496A-AEF4-5C66FA09AAF9}">
      <dgm:prSet/>
      <dgm:spPr/>
      <dgm:t>
        <a:bodyPr/>
        <a:lstStyle/>
        <a:p>
          <a:endParaRPr lang="en-US"/>
        </a:p>
      </dgm:t>
    </dgm:pt>
    <dgm:pt modelId="{EFBB483F-7EC0-41A5-814D-013DDAD68A73}">
      <dgm:prSet/>
      <dgm:spPr/>
      <dgm:t>
        <a:bodyPr/>
        <a:lstStyle/>
        <a:p>
          <a:r>
            <a:rPr lang="en-US" dirty="0"/>
            <a:t>Global Learning methodologies </a:t>
          </a:r>
        </a:p>
      </dgm:t>
    </dgm:pt>
    <dgm:pt modelId="{5C865358-6510-4472-99F6-9C31CA7C9F6B}" type="parTrans" cxnId="{01B8DA3B-8247-42E8-AD04-244E82722599}">
      <dgm:prSet/>
      <dgm:spPr/>
      <dgm:t>
        <a:bodyPr/>
        <a:lstStyle/>
        <a:p>
          <a:endParaRPr lang="en-US"/>
        </a:p>
      </dgm:t>
    </dgm:pt>
    <dgm:pt modelId="{F6F57F3D-3517-45FC-B970-E64C7A9E332A}" type="sibTrans" cxnId="{01B8DA3B-8247-42E8-AD04-244E82722599}">
      <dgm:prSet/>
      <dgm:spPr/>
      <dgm:t>
        <a:bodyPr/>
        <a:lstStyle/>
        <a:p>
          <a:endParaRPr lang="en-US"/>
        </a:p>
      </dgm:t>
    </dgm:pt>
    <dgm:pt modelId="{8EBE432E-8068-42E0-87E8-B84069BF716C}">
      <dgm:prSet/>
      <dgm:spPr/>
      <dgm:t>
        <a:bodyPr/>
        <a:lstStyle/>
        <a:p>
          <a:r>
            <a:rPr lang="en-US" dirty="0"/>
            <a:t>Philosophy 4 Children </a:t>
          </a:r>
        </a:p>
      </dgm:t>
    </dgm:pt>
    <dgm:pt modelId="{97699072-BDB5-4F94-BFE8-5143CF0BFA17}" type="parTrans" cxnId="{4515B2C9-E7AD-4C54-B760-CD4976ECAF31}">
      <dgm:prSet/>
      <dgm:spPr/>
      <dgm:t>
        <a:bodyPr/>
        <a:lstStyle/>
        <a:p>
          <a:endParaRPr lang="en-US"/>
        </a:p>
      </dgm:t>
    </dgm:pt>
    <dgm:pt modelId="{78340D37-D423-4375-B18F-15D4C23F1A78}" type="sibTrans" cxnId="{4515B2C9-E7AD-4C54-B760-CD4976ECAF31}">
      <dgm:prSet/>
      <dgm:spPr/>
      <dgm:t>
        <a:bodyPr/>
        <a:lstStyle/>
        <a:p>
          <a:endParaRPr lang="en-US"/>
        </a:p>
      </dgm:t>
    </dgm:pt>
    <dgm:pt modelId="{8F489E7C-B245-4E18-B260-4B1453F48C35}">
      <dgm:prSet/>
      <dgm:spPr/>
      <dgm:t>
        <a:bodyPr/>
        <a:lstStyle/>
        <a:p>
          <a:r>
            <a:rPr lang="en-US" dirty="0"/>
            <a:t>Working with Images </a:t>
          </a:r>
        </a:p>
      </dgm:t>
    </dgm:pt>
    <dgm:pt modelId="{32BB386E-6B52-4658-9242-1A9FB575F35B}" type="parTrans" cxnId="{E3D1AEF2-341D-4029-A50E-D738E321F2B4}">
      <dgm:prSet/>
      <dgm:spPr/>
      <dgm:t>
        <a:bodyPr/>
        <a:lstStyle/>
        <a:p>
          <a:endParaRPr lang="en-US"/>
        </a:p>
      </dgm:t>
    </dgm:pt>
    <dgm:pt modelId="{F0FB85E9-B2DA-4041-91F0-D597FB784994}" type="sibTrans" cxnId="{E3D1AEF2-341D-4029-A50E-D738E321F2B4}">
      <dgm:prSet/>
      <dgm:spPr/>
      <dgm:t>
        <a:bodyPr/>
        <a:lstStyle/>
        <a:p>
          <a:endParaRPr lang="en-US"/>
        </a:p>
      </dgm:t>
    </dgm:pt>
    <dgm:pt modelId="{EC3FE4FD-EE55-4D8F-9E9B-5B35765D73C4}" type="pres">
      <dgm:prSet presAssocID="{63836020-C1F5-4E16-9100-66E2CAE3A6A9}" presName="outerComposite" presStyleCnt="0">
        <dgm:presLayoutVars>
          <dgm:chMax val="5"/>
          <dgm:dir/>
          <dgm:resizeHandles val="exact"/>
        </dgm:presLayoutVars>
      </dgm:prSet>
      <dgm:spPr/>
    </dgm:pt>
    <dgm:pt modelId="{2D8B3A42-172A-4548-BD48-4F0A2C9EEBFC}" type="pres">
      <dgm:prSet presAssocID="{63836020-C1F5-4E16-9100-66E2CAE3A6A9}" presName="dummyMaxCanvas" presStyleCnt="0">
        <dgm:presLayoutVars/>
      </dgm:prSet>
      <dgm:spPr/>
    </dgm:pt>
    <dgm:pt modelId="{320A90DC-5484-43B2-A2AF-7637F54F8B8A}" type="pres">
      <dgm:prSet presAssocID="{63836020-C1F5-4E16-9100-66E2CAE3A6A9}" presName="FourNodes_1" presStyleLbl="node1" presStyleIdx="0" presStyleCnt="4">
        <dgm:presLayoutVars>
          <dgm:bulletEnabled val="1"/>
        </dgm:presLayoutVars>
      </dgm:prSet>
      <dgm:spPr/>
    </dgm:pt>
    <dgm:pt modelId="{14C31C4A-9B60-446B-96E7-24EBF1C008E9}" type="pres">
      <dgm:prSet presAssocID="{63836020-C1F5-4E16-9100-66E2CAE3A6A9}" presName="FourNodes_2" presStyleLbl="node1" presStyleIdx="1" presStyleCnt="4" custLinFactNeighborX="-380" custLinFactNeighborY="819">
        <dgm:presLayoutVars>
          <dgm:bulletEnabled val="1"/>
        </dgm:presLayoutVars>
      </dgm:prSet>
      <dgm:spPr/>
    </dgm:pt>
    <dgm:pt modelId="{917EA7D3-A798-4298-8A54-E5B89CA33006}" type="pres">
      <dgm:prSet presAssocID="{63836020-C1F5-4E16-9100-66E2CAE3A6A9}" presName="FourNodes_3" presStyleLbl="node1" presStyleIdx="2" presStyleCnt="4">
        <dgm:presLayoutVars>
          <dgm:bulletEnabled val="1"/>
        </dgm:presLayoutVars>
      </dgm:prSet>
      <dgm:spPr/>
    </dgm:pt>
    <dgm:pt modelId="{4D2F975C-7B79-4FEF-AABD-15E7129B0ECA}" type="pres">
      <dgm:prSet presAssocID="{63836020-C1F5-4E16-9100-66E2CAE3A6A9}" presName="FourNodes_4" presStyleLbl="node1" presStyleIdx="3" presStyleCnt="4">
        <dgm:presLayoutVars>
          <dgm:bulletEnabled val="1"/>
        </dgm:presLayoutVars>
      </dgm:prSet>
      <dgm:spPr/>
    </dgm:pt>
    <dgm:pt modelId="{327B495F-83AF-40E4-9A1C-E3601D8824F5}" type="pres">
      <dgm:prSet presAssocID="{63836020-C1F5-4E16-9100-66E2CAE3A6A9}" presName="FourConn_1-2" presStyleLbl="fgAccFollowNode1" presStyleIdx="0" presStyleCnt="3">
        <dgm:presLayoutVars>
          <dgm:bulletEnabled val="1"/>
        </dgm:presLayoutVars>
      </dgm:prSet>
      <dgm:spPr/>
    </dgm:pt>
    <dgm:pt modelId="{6DF984F3-7A98-4246-8279-78947C4D4A6D}" type="pres">
      <dgm:prSet presAssocID="{63836020-C1F5-4E16-9100-66E2CAE3A6A9}" presName="FourConn_2-3" presStyleLbl="fgAccFollowNode1" presStyleIdx="1" presStyleCnt="3">
        <dgm:presLayoutVars>
          <dgm:bulletEnabled val="1"/>
        </dgm:presLayoutVars>
      </dgm:prSet>
      <dgm:spPr/>
    </dgm:pt>
    <dgm:pt modelId="{7DF67367-1F4C-4A59-AEA7-006136596A78}" type="pres">
      <dgm:prSet presAssocID="{63836020-C1F5-4E16-9100-66E2CAE3A6A9}" presName="FourConn_3-4" presStyleLbl="fgAccFollowNode1" presStyleIdx="2" presStyleCnt="3">
        <dgm:presLayoutVars>
          <dgm:bulletEnabled val="1"/>
        </dgm:presLayoutVars>
      </dgm:prSet>
      <dgm:spPr/>
    </dgm:pt>
    <dgm:pt modelId="{99FBE400-BA5D-4773-AA09-A637B8FE8F44}" type="pres">
      <dgm:prSet presAssocID="{63836020-C1F5-4E16-9100-66E2CAE3A6A9}" presName="FourNodes_1_text" presStyleLbl="node1" presStyleIdx="3" presStyleCnt="4">
        <dgm:presLayoutVars>
          <dgm:bulletEnabled val="1"/>
        </dgm:presLayoutVars>
      </dgm:prSet>
      <dgm:spPr/>
    </dgm:pt>
    <dgm:pt modelId="{94E9DD29-5CE0-410A-B787-78AAB373EB56}" type="pres">
      <dgm:prSet presAssocID="{63836020-C1F5-4E16-9100-66E2CAE3A6A9}" presName="FourNodes_2_text" presStyleLbl="node1" presStyleIdx="3" presStyleCnt="4">
        <dgm:presLayoutVars>
          <dgm:bulletEnabled val="1"/>
        </dgm:presLayoutVars>
      </dgm:prSet>
      <dgm:spPr/>
    </dgm:pt>
    <dgm:pt modelId="{2ED16230-D23A-42AE-9812-F6C4AAADA3CC}" type="pres">
      <dgm:prSet presAssocID="{63836020-C1F5-4E16-9100-66E2CAE3A6A9}" presName="FourNodes_3_text" presStyleLbl="node1" presStyleIdx="3" presStyleCnt="4">
        <dgm:presLayoutVars>
          <dgm:bulletEnabled val="1"/>
        </dgm:presLayoutVars>
      </dgm:prSet>
      <dgm:spPr/>
    </dgm:pt>
    <dgm:pt modelId="{B90E0BD7-619F-4C26-8AD5-357276718CC1}" type="pres">
      <dgm:prSet presAssocID="{63836020-C1F5-4E16-9100-66E2CAE3A6A9}" presName="FourNodes_4_text" presStyleLbl="node1" presStyleIdx="3" presStyleCnt="4">
        <dgm:presLayoutVars>
          <dgm:bulletEnabled val="1"/>
        </dgm:presLayoutVars>
      </dgm:prSet>
      <dgm:spPr/>
    </dgm:pt>
  </dgm:ptLst>
  <dgm:cxnLst>
    <dgm:cxn modelId="{AF36C001-0058-48A9-82DF-83F2FCA47EAD}" type="presOf" srcId="{EFBB483F-7EC0-41A5-814D-013DDAD68A73}" destId="{14C31C4A-9B60-446B-96E7-24EBF1C008E9}" srcOrd="0" destOrd="0" presId="urn:microsoft.com/office/officeart/2005/8/layout/vProcess5"/>
    <dgm:cxn modelId="{4BA4021A-50C1-4DFE-BDE3-F501876F5080}" type="presOf" srcId="{EFBB483F-7EC0-41A5-814D-013DDAD68A73}" destId="{94E9DD29-5CE0-410A-B787-78AAB373EB56}" srcOrd="1" destOrd="0" presId="urn:microsoft.com/office/officeart/2005/8/layout/vProcess5"/>
    <dgm:cxn modelId="{22B1AD28-836D-457A-975B-FC6F63BA6368}" type="presOf" srcId="{8EBE432E-8068-42E0-87E8-B84069BF716C}" destId="{2ED16230-D23A-42AE-9812-F6C4AAADA3CC}" srcOrd="1" destOrd="0" presId="urn:microsoft.com/office/officeart/2005/8/layout/vProcess5"/>
    <dgm:cxn modelId="{4C46CE38-3535-4B5C-A2C1-50DB1341930D}" type="presOf" srcId="{8F489E7C-B245-4E18-B260-4B1453F48C35}" destId="{B90E0BD7-619F-4C26-8AD5-357276718CC1}" srcOrd="1" destOrd="0" presId="urn:microsoft.com/office/officeart/2005/8/layout/vProcess5"/>
    <dgm:cxn modelId="{01B8DA3B-8247-42E8-AD04-244E82722599}" srcId="{63836020-C1F5-4E16-9100-66E2CAE3A6A9}" destId="{EFBB483F-7EC0-41A5-814D-013DDAD68A73}" srcOrd="1" destOrd="0" parTransId="{5C865358-6510-4472-99F6-9C31CA7C9F6B}" sibTransId="{F6F57F3D-3517-45FC-B970-E64C7A9E332A}"/>
    <dgm:cxn modelId="{78FB1F40-6B59-406D-8499-A32C665CA5BB}" type="presOf" srcId="{63836020-C1F5-4E16-9100-66E2CAE3A6A9}" destId="{EC3FE4FD-EE55-4D8F-9E9B-5B35765D73C4}" srcOrd="0" destOrd="0" presId="urn:microsoft.com/office/officeart/2005/8/layout/vProcess5"/>
    <dgm:cxn modelId="{1ED03A6D-E2DB-4CB9-9F7C-C51280AAA0C7}" type="presOf" srcId="{F6F57F3D-3517-45FC-B970-E64C7A9E332A}" destId="{6DF984F3-7A98-4246-8279-78947C4D4A6D}" srcOrd="0" destOrd="0" presId="urn:microsoft.com/office/officeart/2005/8/layout/vProcess5"/>
    <dgm:cxn modelId="{F5576052-9C97-42CA-983D-1102AD3F6764}" type="presOf" srcId="{70664D3A-2C01-4FFB-B58B-DC8C06D25FF4}" destId="{327B495F-83AF-40E4-9A1C-E3601D8824F5}" srcOrd="0" destOrd="0" presId="urn:microsoft.com/office/officeart/2005/8/layout/vProcess5"/>
    <dgm:cxn modelId="{D3480274-E215-4162-93D6-A47D6D8F4455}" type="presOf" srcId="{78340D37-D423-4375-B18F-15D4C23F1A78}" destId="{7DF67367-1F4C-4A59-AEA7-006136596A78}" srcOrd="0" destOrd="0" presId="urn:microsoft.com/office/officeart/2005/8/layout/vProcess5"/>
    <dgm:cxn modelId="{F66C747B-9AD1-4AB2-AEF7-E7A40082D839}" type="presOf" srcId="{043C45F0-D4DA-4B7F-B140-463E151FCAC1}" destId="{320A90DC-5484-43B2-A2AF-7637F54F8B8A}" srcOrd="0" destOrd="0" presId="urn:microsoft.com/office/officeart/2005/8/layout/vProcess5"/>
    <dgm:cxn modelId="{0BC9A099-A562-4027-90D7-0D5CF382248D}" type="presOf" srcId="{8EBE432E-8068-42E0-87E8-B84069BF716C}" destId="{917EA7D3-A798-4298-8A54-E5B89CA33006}" srcOrd="0" destOrd="0" presId="urn:microsoft.com/office/officeart/2005/8/layout/vProcess5"/>
    <dgm:cxn modelId="{4D6B59BB-D41C-40B9-88AD-6C781F93CCF2}" type="presOf" srcId="{043C45F0-D4DA-4B7F-B140-463E151FCAC1}" destId="{99FBE400-BA5D-4773-AA09-A637B8FE8F44}" srcOrd="1" destOrd="0" presId="urn:microsoft.com/office/officeart/2005/8/layout/vProcess5"/>
    <dgm:cxn modelId="{4515B2C9-E7AD-4C54-B760-CD4976ECAF31}" srcId="{63836020-C1F5-4E16-9100-66E2CAE3A6A9}" destId="{8EBE432E-8068-42E0-87E8-B84069BF716C}" srcOrd="2" destOrd="0" parTransId="{97699072-BDB5-4F94-BFE8-5143CF0BFA17}" sibTransId="{78340D37-D423-4375-B18F-15D4C23F1A78}"/>
    <dgm:cxn modelId="{CD5AC7C9-D19A-496A-AEF4-5C66FA09AAF9}" srcId="{63836020-C1F5-4E16-9100-66E2CAE3A6A9}" destId="{043C45F0-D4DA-4B7F-B140-463E151FCAC1}" srcOrd="0" destOrd="0" parTransId="{B0FB0C8E-92F1-42EF-861C-0DA41C52FEDE}" sibTransId="{70664D3A-2C01-4FFB-B58B-DC8C06D25FF4}"/>
    <dgm:cxn modelId="{E3D1AEF2-341D-4029-A50E-D738E321F2B4}" srcId="{63836020-C1F5-4E16-9100-66E2CAE3A6A9}" destId="{8F489E7C-B245-4E18-B260-4B1453F48C35}" srcOrd="3" destOrd="0" parTransId="{32BB386E-6B52-4658-9242-1A9FB575F35B}" sibTransId="{F0FB85E9-B2DA-4041-91F0-D597FB784994}"/>
    <dgm:cxn modelId="{8B0557F6-3AA9-413F-8977-82943AD9C85A}" type="presOf" srcId="{8F489E7C-B245-4E18-B260-4B1453F48C35}" destId="{4D2F975C-7B79-4FEF-AABD-15E7129B0ECA}" srcOrd="0" destOrd="0" presId="urn:microsoft.com/office/officeart/2005/8/layout/vProcess5"/>
    <dgm:cxn modelId="{568D5E00-BF43-4745-BD62-4AF0651743DA}" type="presParOf" srcId="{EC3FE4FD-EE55-4D8F-9E9B-5B35765D73C4}" destId="{2D8B3A42-172A-4548-BD48-4F0A2C9EEBFC}" srcOrd="0" destOrd="0" presId="urn:microsoft.com/office/officeart/2005/8/layout/vProcess5"/>
    <dgm:cxn modelId="{3E65A1A4-C74C-4890-9402-E1351CFE3630}" type="presParOf" srcId="{EC3FE4FD-EE55-4D8F-9E9B-5B35765D73C4}" destId="{320A90DC-5484-43B2-A2AF-7637F54F8B8A}" srcOrd="1" destOrd="0" presId="urn:microsoft.com/office/officeart/2005/8/layout/vProcess5"/>
    <dgm:cxn modelId="{082083CB-029F-42E1-B40C-30D3FC426C88}" type="presParOf" srcId="{EC3FE4FD-EE55-4D8F-9E9B-5B35765D73C4}" destId="{14C31C4A-9B60-446B-96E7-24EBF1C008E9}" srcOrd="2" destOrd="0" presId="urn:microsoft.com/office/officeart/2005/8/layout/vProcess5"/>
    <dgm:cxn modelId="{90DD7FF0-7050-47B0-866D-3B361C3CF8D9}" type="presParOf" srcId="{EC3FE4FD-EE55-4D8F-9E9B-5B35765D73C4}" destId="{917EA7D3-A798-4298-8A54-E5B89CA33006}" srcOrd="3" destOrd="0" presId="urn:microsoft.com/office/officeart/2005/8/layout/vProcess5"/>
    <dgm:cxn modelId="{0B4BFDAF-C8CE-4592-8487-F0B97ED7EB0D}" type="presParOf" srcId="{EC3FE4FD-EE55-4D8F-9E9B-5B35765D73C4}" destId="{4D2F975C-7B79-4FEF-AABD-15E7129B0ECA}" srcOrd="4" destOrd="0" presId="urn:microsoft.com/office/officeart/2005/8/layout/vProcess5"/>
    <dgm:cxn modelId="{73EB716A-EC7A-45B4-A8B4-621E153552B8}" type="presParOf" srcId="{EC3FE4FD-EE55-4D8F-9E9B-5B35765D73C4}" destId="{327B495F-83AF-40E4-9A1C-E3601D8824F5}" srcOrd="5" destOrd="0" presId="urn:microsoft.com/office/officeart/2005/8/layout/vProcess5"/>
    <dgm:cxn modelId="{7EFDEBD9-A5EE-4689-AFC7-AE53B1A17E3A}" type="presParOf" srcId="{EC3FE4FD-EE55-4D8F-9E9B-5B35765D73C4}" destId="{6DF984F3-7A98-4246-8279-78947C4D4A6D}" srcOrd="6" destOrd="0" presId="urn:microsoft.com/office/officeart/2005/8/layout/vProcess5"/>
    <dgm:cxn modelId="{F12AB0ED-1081-4435-9151-6D48170B09B8}" type="presParOf" srcId="{EC3FE4FD-EE55-4D8F-9E9B-5B35765D73C4}" destId="{7DF67367-1F4C-4A59-AEA7-006136596A78}" srcOrd="7" destOrd="0" presId="urn:microsoft.com/office/officeart/2005/8/layout/vProcess5"/>
    <dgm:cxn modelId="{E1041206-1681-4651-BB9C-4BE4D2F65C4A}" type="presParOf" srcId="{EC3FE4FD-EE55-4D8F-9E9B-5B35765D73C4}" destId="{99FBE400-BA5D-4773-AA09-A637B8FE8F44}" srcOrd="8" destOrd="0" presId="urn:microsoft.com/office/officeart/2005/8/layout/vProcess5"/>
    <dgm:cxn modelId="{68CD5F0D-EFE0-496A-BF1B-D056AE19DB6E}" type="presParOf" srcId="{EC3FE4FD-EE55-4D8F-9E9B-5B35765D73C4}" destId="{94E9DD29-5CE0-410A-B787-78AAB373EB56}" srcOrd="9" destOrd="0" presId="urn:microsoft.com/office/officeart/2005/8/layout/vProcess5"/>
    <dgm:cxn modelId="{8628CF04-4AC1-4677-BFF8-A24446F4B0DF}" type="presParOf" srcId="{EC3FE4FD-EE55-4D8F-9E9B-5B35765D73C4}" destId="{2ED16230-D23A-42AE-9812-F6C4AAADA3CC}" srcOrd="10" destOrd="0" presId="urn:microsoft.com/office/officeart/2005/8/layout/vProcess5"/>
    <dgm:cxn modelId="{E0397D85-1226-4C21-851D-5F1F44BC03F5}" type="presParOf" srcId="{EC3FE4FD-EE55-4D8F-9E9B-5B35765D73C4}" destId="{B90E0BD7-619F-4C26-8AD5-357276718CC1}"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A90DC-5484-43B2-A2AF-7637F54F8B8A}">
      <dsp:nvSpPr>
        <dsp:cNvPr id="0" name=""/>
        <dsp:cNvSpPr/>
      </dsp:nvSpPr>
      <dsp:spPr>
        <a:xfrm>
          <a:off x="0" y="0"/>
          <a:ext cx="8412480" cy="9443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Art through Global Learning </a:t>
          </a:r>
        </a:p>
      </dsp:txBody>
      <dsp:txXfrm>
        <a:off x="27660" y="27660"/>
        <a:ext cx="7313628" cy="889052"/>
      </dsp:txXfrm>
    </dsp:sp>
    <dsp:sp modelId="{14C31C4A-9B60-446B-96E7-24EBF1C008E9}">
      <dsp:nvSpPr>
        <dsp:cNvPr id="0" name=""/>
        <dsp:cNvSpPr/>
      </dsp:nvSpPr>
      <dsp:spPr>
        <a:xfrm>
          <a:off x="672577" y="1123810"/>
          <a:ext cx="8412480" cy="944372"/>
        </a:xfrm>
        <a:prstGeom prst="roundRect">
          <a:avLst>
            <a:gd name="adj" fmla="val 10000"/>
          </a:avLst>
        </a:prstGeom>
        <a:solidFill>
          <a:schemeClr val="accent2">
            <a:hueOff val="-484580"/>
            <a:satOff val="-3665"/>
            <a:lumOff val="-8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Global Learning methodologies </a:t>
          </a:r>
        </a:p>
      </dsp:txBody>
      <dsp:txXfrm>
        <a:off x="700237" y="1151470"/>
        <a:ext cx="7038773" cy="889052"/>
      </dsp:txXfrm>
    </dsp:sp>
    <dsp:sp modelId="{917EA7D3-A798-4298-8A54-E5B89CA33006}">
      <dsp:nvSpPr>
        <dsp:cNvPr id="0" name=""/>
        <dsp:cNvSpPr/>
      </dsp:nvSpPr>
      <dsp:spPr>
        <a:xfrm>
          <a:off x="1398574" y="2232152"/>
          <a:ext cx="8412480" cy="944372"/>
        </a:xfrm>
        <a:prstGeom prst="roundRect">
          <a:avLst>
            <a:gd name="adj" fmla="val 10000"/>
          </a:avLst>
        </a:prstGeom>
        <a:solidFill>
          <a:schemeClr val="accent2">
            <a:hueOff val="-969161"/>
            <a:satOff val="-7331"/>
            <a:lumOff val="-17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Philosophy 4 Children </a:t>
          </a:r>
        </a:p>
      </dsp:txBody>
      <dsp:txXfrm>
        <a:off x="1426234" y="2259812"/>
        <a:ext cx="7049288" cy="889052"/>
      </dsp:txXfrm>
    </dsp:sp>
    <dsp:sp modelId="{4D2F975C-7B79-4FEF-AABD-15E7129B0ECA}">
      <dsp:nvSpPr>
        <dsp:cNvPr id="0" name=""/>
        <dsp:cNvSpPr/>
      </dsp:nvSpPr>
      <dsp:spPr>
        <a:xfrm>
          <a:off x="2103119" y="3348228"/>
          <a:ext cx="8412480" cy="944372"/>
        </a:xfrm>
        <a:prstGeom prst="roundRect">
          <a:avLst>
            <a:gd name="adj" fmla="val 10000"/>
          </a:avLst>
        </a:prstGeom>
        <a:solidFill>
          <a:schemeClr val="accent2">
            <a:hueOff val="-1453741"/>
            <a:satOff val="-10996"/>
            <a:lumOff val="-25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Working with Images </a:t>
          </a:r>
        </a:p>
      </dsp:txBody>
      <dsp:txXfrm>
        <a:off x="2130779" y="3375888"/>
        <a:ext cx="7038773" cy="889052"/>
      </dsp:txXfrm>
    </dsp:sp>
    <dsp:sp modelId="{327B495F-83AF-40E4-9A1C-E3601D8824F5}">
      <dsp:nvSpPr>
        <dsp:cNvPr id="0" name=""/>
        <dsp:cNvSpPr/>
      </dsp:nvSpPr>
      <dsp:spPr>
        <a:xfrm>
          <a:off x="7798638" y="723303"/>
          <a:ext cx="613841" cy="613841"/>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7936752" y="723303"/>
        <a:ext cx="337613" cy="461915"/>
      </dsp:txXfrm>
    </dsp:sp>
    <dsp:sp modelId="{6DF984F3-7A98-4246-8279-78947C4D4A6D}">
      <dsp:nvSpPr>
        <dsp:cNvPr id="0" name=""/>
        <dsp:cNvSpPr/>
      </dsp:nvSpPr>
      <dsp:spPr>
        <a:xfrm>
          <a:off x="8503183" y="1839379"/>
          <a:ext cx="613841" cy="613841"/>
        </a:xfrm>
        <a:prstGeom prst="downArrow">
          <a:avLst>
            <a:gd name="adj1" fmla="val 55000"/>
            <a:gd name="adj2" fmla="val 45000"/>
          </a:avLst>
        </a:prstGeom>
        <a:solidFill>
          <a:schemeClr val="accent2">
            <a:tint val="40000"/>
            <a:alpha val="90000"/>
            <a:hueOff val="-827992"/>
            <a:satOff val="-4658"/>
            <a:lumOff val="-400"/>
            <a:alphaOff val="0"/>
          </a:schemeClr>
        </a:solidFill>
        <a:ln w="12700" cap="flat" cmpd="sng" algn="ctr">
          <a:solidFill>
            <a:schemeClr val="accent2">
              <a:tint val="40000"/>
              <a:alpha val="90000"/>
              <a:hueOff val="-827992"/>
              <a:satOff val="-4658"/>
              <a:lumOff val="-40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8641297" y="1839379"/>
        <a:ext cx="337613" cy="461915"/>
      </dsp:txXfrm>
    </dsp:sp>
    <dsp:sp modelId="{7DF67367-1F4C-4A59-AEA7-006136596A78}">
      <dsp:nvSpPr>
        <dsp:cNvPr id="0" name=""/>
        <dsp:cNvSpPr/>
      </dsp:nvSpPr>
      <dsp:spPr>
        <a:xfrm>
          <a:off x="9197213" y="2955455"/>
          <a:ext cx="613841" cy="613841"/>
        </a:xfrm>
        <a:prstGeom prst="downArrow">
          <a:avLst>
            <a:gd name="adj1" fmla="val 55000"/>
            <a:gd name="adj2" fmla="val 45000"/>
          </a:avLst>
        </a:prstGeom>
        <a:solidFill>
          <a:schemeClr val="accent2">
            <a:tint val="40000"/>
            <a:alpha val="90000"/>
            <a:hueOff val="-1655984"/>
            <a:satOff val="-9315"/>
            <a:lumOff val="-799"/>
            <a:alphaOff val="0"/>
          </a:schemeClr>
        </a:solidFill>
        <a:ln w="12700" cap="flat" cmpd="sng" algn="ctr">
          <a:solidFill>
            <a:schemeClr val="accent2">
              <a:tint val="40000"/>
              <a:alpha val="90000"/>
              <a:hueOff val="-1655984"/>
              <a:satOff val="-9315"/>
              <a:lumOff val="-79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9335327" y="2955455"/>
        <a:ext cx="337613" cy="46191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p:nvPr/>
        </p:nvSpPr>
        <p:spPr>
          <a:xfrm>
            <a:off x="5318308" y="0"/>
            <a:ext cx="6873692" cy="6858000"/>
          </a:xfrm>
          <a:custGeom>
            <a:avLst/>
            <a:gdLst>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0 w 12192000"/>
              <a:gd name="connsiteY6" fmla="*/ 0 h 6858000"/>
              <a:gd name="connsiteX7" fmla="*/ 6700 w 12192000"/>
              <a:gd name="connsiteY7" fmla="*/ 0 h 6858000"/>
              <a:gd name="connsiteX8" fmla="*/ 6700 w 12192000"/>
              <a:gd name="connsiteY8" fmla="*/ 6858000 h 6858000"/>
              <a:gd name="connsiteX9" fmla="*/ 0 w 12192000"/>
              <a:gd name="connsiteY9" fmla="*/ 6858000 h 6858000"/>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11328900 w 12192000"/>
              <a:gd name="connsiteY6" fmla="*/ 0 h 6858000"/>
              <a:gd name="connsiteX7" fmla="*/ 0 w 12192000"/>
              <a:gd name="connsiteY7" fmla="*/ 6858000 h 6858000"/>
              <a:gd name="connsiteX8" fmla="*/ 6700 w 12192000"/>
              <a:gd name="connsiteY8" fmla="*/ 0 h 6858000"/>
              <a:gd name="connsiteX9" fmla="*/ 6700 w 12192000"/>
              <a:gd name="connsiteY9" fmla="*/ 6858000 h 6858000"/>
              <a:gd name="connsiteX10" fmla="*/ 0 w 12192000"/>
              <a:gd name="connsiteY10" fmla="*/ 6858000 h 6858000"/>
              <a:gd name="connsiteX0" fmla="*/ 11322200 w 12185300"/>
              <a:gd name="connsiteY0" fmla="*/ 0 h 6858000"/>
              <a:gd name="connsiteX1" fmla="*/ 12185300 w 12185300"/>
              <a:gd name="connsiteY1" fmla="*/ 0 h 6858000"/>
              <a:gd name="connsiteX2" fmla="*/ 12185300 w 12185300"/>
              <a:gd name="connsiteY2" fmla="*/ 6858000 h 6858000"/>
              <a:gd name="connsiteX3" fmla="*/ 5311608 w 12185300"/>
              <a:gd name="connsiteY3" fmla="*/ 6858000 h 6858000"/>
              <a:gd name="connsiteX4" fmla="*/ 11322197 w 12185300"/>
              <a:gd name="connsiteY4" fmla="*/ 4 h 6858000"/>
              <a:gd name="connsiteX5" fmla="*/ 11322198 w 12185300"/>
              <a:gd name="connsiteY5" fmla="*/ 2 h 6858000"/>
              <a:gd name="connsiteX6" fmla="*/ 11322200 w 12185300"/>
              <a:gd name="connsiteY6" fmla="*/ 0 h 6858000"/>
              <a:gd name="connsiteX7" fmla="*/ 0 w 12185300"/>
              <a:gd name="connsiteY7" fmla="*/ 6858000 h 6858000"/>
              <a:gd name="connsiteX8" fmla="*/ 0 w 12185300"/>
              <a:gd name="connsiteY8" fmla="*/ 0 h 6858000"/>
              <a:gd name="connsiteX9" fmla="*/ 0 w 12185300"/>
              <a:gd name="connsiteY9" fmla="*/ 6858000 h 6858000"/>
              <a:gd name="connsiteX0" fmla="*/ 6010592 w 6873692"/>
              <a:gd name="connsiteY0" fmla="*/ 0 h 6858000"/>
              <a:gd name="connsiteX1" fmla="*/ 6873692 w 6873692"/>
              <a:gd name="connsiteY1" fmla="*/ 0 h 6858000"/>
              <a:gd name="connsiteX2" fmla="*/ 6873692 w 6873692"/>
              <a:gd name="connsiteY2" fmla="*/ 6858000 h 6858000"/>
              <a:gd name="connsiteX3" fmla="*/ 0 w 6873692"/>
              <a:gd name="connsiteY3" fmla="*/ 6858000 h 6858000"/>
              <a:gd name="connsiteX4" fmla="*/ 6010589 w 6873692"/>
              <a:gd name="connsiteY4" fmla="*/ 4 h 6858000"/>
              <a:gd name="connsiteX5" fmla="*/ 6010590 w 6873692"/>
              <a:gd name="connsiteY5" fmla="*/ 2 h 6858000"/>
              <a:gd name="connsiteX6" fmla="*/ 6010592 w 687369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65FCBBA-905A-4FD1-BFBA-F3EE6DA264E0}"/>
              </a:ext>
            </a:extLst>
          </p:cNvPr>
          <p:cNvSpPr>
            <a:spLocks noGrp="1"/>
          </p:cNvSpPr>
          <p:nvPr>
            <p:ph type="ctrTitle"/>
          </p:nvPr>
        </p:nvSpPr>
        <p:spPr>
          <a:xfrm>
            <a:off x="1143000" y="1181098"/>
            <a:ext cx="8986580" cy="2832404"/>
          </a:xfrm>
        </p:spPr>
        <p:txBody>
          <a:bodyPr anchor="t">
            <a:normAutofit/>
          </a:bodyPr>
          <a:lstStyle>
            <a:lvl1pPr algn="l">
              <a:lnSpc>
                <a:spcPct val="100000"/>
              </a:lnSpc>
              <a:defRPr sz="4800" cap="all" spc="300" baseline="0"/>
            </a:lvl1pPr>
          </a:lstStyle>
          <a:p>
            <a:r>
              <a:rPr lang="en-US" dirty="0"/>
              <a:t>Click to edit Master title style</a:t>
            </a:r>
          </a:p>
        </p:txBody>
      </p:sp>
      <p:sp>
        <p:nvSpPr>
          <p:cNvPr id="3" name="Subtitle 2">
            <a:extLst>
              <a:ext uri="{FF2B5EF4-FFF2-40B4-BE49-F238E27FC236}">
                <a16:creationId xmlns:a16="http://schemas.microsoft.com/office/drawing/2014/main" id="{13DD287E-F1C8-463F-8429-D1B5B1582520}"/>
              </a:ext>
            </a:extLst>
          </p:cNvPr>
          <p:cNvSpPr>
            <a:spLocks noGrp="1"/>
          </p:cNvSpPr>
          <p:nvPr>
            <p:ph type="subTitle" idx="1"/>
          </p:nvPr>
        </p:nvSpPr>
        <p:spPr>
          <a:xfrm>
            <a:off x="1143000" y="5463522"/>
            <a:ext cx="8986580" cy="650311"/>
          </a:xfrm>
        </p:spPr>
        <p:txBody>
          <a:bodyPr>
            <a:norm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81F44ED-7973-4A99-B2CA-A8962BCE0D5D}"/>
              </a:ext>
            </a:extLst>
          </p:cNvPr>
          <p:cNvSpPr>
            <a:spLocks noGrp="1"/>
          </p:cNvSpPr>
          <p:nvPr>
            <p:ph type="dt" sz="half" idx="10"/>
          </p:nvPr>
        </p:nvSpPr>
        <p:spPr/>
        <p:txBody>
          <a:bodyPr/>
          <a:lstStyle/>
          <a:p>
            <a:fld id="{3CADBD16-5BFB-4D9F-9646-C75D1B53BBB6}" type="datetimeFigureOut">
              <a:rPr lang="en-US" smtClean="0"/>
              <a:t>2/7/2023</a:t>
            </a:fld>
            <a:endParaRPr lang="en-US"/>
          </a:p>
        </p:txBody>
      </p:sp>
      <p:sp>
        <p:nvSpPr>
          <p:cNvPr id="5" name="Footer Placeholder 4">
            <a:extLst>
              <a:ext uri="{FF2B5EF4-FFF2-40B4-BE49-F238E27FC236}">
                <a16:creationId xmlns:a16="http://schemas.microsoft.com/office/drawing/2014/main" id="{08DF96F2-D6BE-49AC-A605-5AE87C3F2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7FC50-B13C-4B63-AE64-F71A6EDE63B6}"/>
              </a:ext>
            </a:extLst>
          </p:cNvPr>
          <p:cNvSpPr>
            <a:spLocks noGrp="1"/>
          </p:cNvSpPr>
          <p:nvPr>
            <p:ph type="sldNum" sz="quarter" idx="12"/>
          </p:nvPr>
        </p:nvSpPr>
        <p:spPr/>
        <p:txBody>
          <a:bodyPr/>
          <a:lstStyle/>
          <a:p>
            <a:fld id="{C0722274-0FAA-4649-AA4E-4210F4F32167}" type="slidenum">
              <a:rPr lang="en-US" smtClean="0"/>
              <a:t>‹#›</a:t>
            </a:fld>
            <a:endParaRPr lang="en-US"/>
          </a:p>
        </p:txBody>
      </p:sp>
      <p:cxnSp>
        <p:nvCxnSpPr>
          <p:cNvPr id="12" name="Straight Connector 11">
            <a:extLst>
              <a:ext uri="{FF2B5EF4-FFF2-40B4-BE49-F238E27FC236}">
                <a16:creationId xmlns:a16="http://schemas.microsoft.com/office/drawing/2014/main" id="{4C75A547-BCD1-42BE-966E-53CA0AB93165}"/>
              </a:ext>
            </a:extLst>
          </p:cNvPr>
          <p:cNvCxnSpPr>
            <a:cxnSpLocks/>
          </p:cNvCxnSpPr>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816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3BF2-BCE9-47D7-B1C0-1F0E4936B6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2722E9-C3E4-48AF-996A-495AE659FA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9E516-382B-4845-93BF-20C16EE0DB05}"/>
              </a:ext>
            </a:extLst>
          </p:cNvPr>
          <p:cNvSpPr>
            <a:spLocks noGrp="1"/>
          </p:cNvSpPr>
          <p:nvPr>
            <p:ph type="dt" sz="half" idx="10"/>
          </p:nvPr>
        </p:nvSpPr>
        <p:spPr/>
        <p:txBody>
          <a:bodyPr/>
          <a:lstStyle/>
          <a:p>
            <a:fld id="{3CADBD16-5BFB-4D9F-9646-C75D1B53BBB6}" type="datetimeFigureOut">
              <a:rPr lang="en-US" smtClean="0"/>
              <a:t>2/7/2023</a:t>
            </a:fld>
            <a:endParaRPr lang="en-US"/>
          </a:p>
        </p:txBody>
      </p:sp>
      <p:sp>
        <p:nvSpPr>
          <p:cNvPr id="5" name="Footer Placeholder 4">
            <a:extLst>
              <a:ext uri="{FF2B5EF4-FFF2-40B4-BE49-F238E27FC236}">
                <a16:creationId xmlns:a16="http://schemas.microsoft.com/office/drawing/2014/main" id="{EAB96E16-F168-442A-843C-5D490D54B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61BEA-A969-437A-BD8B-CB1B709AD430}"/>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250171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28449-3E11-45FF-BF3A-651867603E75}"/>
              </a:ext>
            </a:extLst>
          </p:cNvPr>
          <p:cNvSpPr>
            <a:spLocks noGrp="1"/>
          </p:cNvSpPr>
          <p:nvPr>
            <p:ph type="title" orient="vert"/>
          </p:nvPr>
        </p:nvSpPr>
        <p:spPr>
          <a:xfrm>
            <a:off x="8572500" y="870625"/>
            <a:ext cx="2476499" cy="5029201"/>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AFC0EAB0-2DFA-4CBA-86B1-1826EF523D4D}"/>
              </a:ext>
            </a:extLst>
          </p:cNvPr>
          <p:cNvSpPr>
            <a:spLocks noGrp="1"/>
          </p:cNvSpPr>
          <p:nvPr>
            <p:ph type="body" orient="vert" idx="1"/>
          </p:nvPr>
        </p:nvSpPr>
        <p:spPr>
          <a:xfrm>
            <a:off x="1143000" y="870625"/>
            <a:ext cx="7324928" cy="50292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FA22F89-E1F5-45D7-945A-8A2886C4BA59}"/>
              </a:ext>
            </a:extLst>
          </p:cNvPr>
          <p:cNvSpPr>
            <a:spLocks noGrp="1"/>
          </p:cNvSpPr>
          <p:nvPr>
            <p:ph type="dt" sz="half" idx="10"/>
          </p:nvPr>
        </p:nvSpPr>
        <p:spPr/>
        <p:txBody>
          <a:bodyPr/>
          <a:lstStyle/>
          <a:p>
            <a:fld id="{3CADBD16-5BFB-4D9F-9646-C75D1B53BBB6}" type="datetimeFigureOut">
              <a:rPr lang="en-US" smtClean="0"/>
              <a:t>2/7/2023</a:t>
            </a:fld>
            <a:endParaRPr lang="en-US"/>
          </a:p>
        </p:txBody>
      </p:sp>
      <p:sp>
        <p:nvSpPr>
          <p:cNvPr id="5" name="Footer Placeholder 4">
            <a:extLst>
              <a:ext uri="{FF2B5EF4-FFF2-40B4-BE49-F238E27FC236}">
                <a16:creationId xmlns:a16="http://schemas.microsoft.com/office/drawing/2014/main" id="{637E7E82-5FB8-4289-AD0C-0BA788E14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A4046-1A2C-41F5-A177-1C3919C20569}"/>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558617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2/7/2023</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078331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2/7/2023</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50275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2/7/2023</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208040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2/7/2023</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9228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2/7/2023</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618437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2/7/2023</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63243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2/7/2023</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43823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2/7/2023</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590825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CD6F3-88F1-4195-8395-57AA096BB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8D06C-EB08-40B3-AFB3-A62F441122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3962F-B413-4C4C-A490-724DDB9E7DB9}"/>
              </a:ext>
            </a:extLst>
          </p:cNvPr>
          <p:cNvSpPr>
            <a:spLocks noGrp="1"/>
          </p:cNvSpPr>
          <p:nvPr>
            <p:ph type="dt" sz="half" idx="10"/>
          </p:nvPr>
        </p:nvSpPr>
        <p:spPr/>
        <p:txBody>
          <a:bodyPr/>
          <a:lstStyle/>
          <a:p>
            <a:fld id="{3CADBD16-5BFB-4D9F-9646-C75D1B53BBB6}" type="datetimeFigureOut">
              <a:rPr lang="en-US" smtClean="0"/>
              <a:t>2/7/2023</a:t>
            </a:fld>
            <a:endParaRPr lang="en-US"/>
          </a:p>
        </p:txBody>
      </p:sp>
      <p:sp>
        <p:nvSpPr>
          <p:cNvPr id="5" name="Footer Placeholder 4">
            <a:extLst>
              <a:ext uri="{FF2B5EF4-FFF2-40B4-BE49-F238E27FC236}">
                <a16:creationId xmlns:a16="http://schemas.microsoft.com/office/drawing/2014/main" id="{02871813-4E87-4C04-835D-76246010B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22BA3-033C-491E-A045-F0052AC19A8C}"/>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467796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2/7/2023</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03540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2/7/2023</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35038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2/7/2023</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99367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2/7/2023</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42520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19AD-2EDD-4B4F-9F9E-46A4441847A6}"/>
              </a:ext>
            </a:extLst>
          </p:cNvPr>
          <p:cNvSpPr>
            <a:spLocks noGrp="1"/>
          </p:cNvSpPr>
          <p:nvPr>
            <p:ph type="title"/>
          </p:nvPr>
        </p:nvSpPr>
        <p:spPr>
          <a:xfrm>
            <a:off x="1143000" y="1709738"/>
            <a:ext cx="8520952" cy="2852737"/>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00EE5927-21D5-4EBA-A112-CAD1BD38BCB1}"/>
              </a:ext>
            </a:extLst>
          </p:cNvPr>
          <p:cNvSpPr>
            <a:spLocks noGrp="1"/>
          </p:cNvSpPr>
          <p:nvPr>
            <p:ph type="body" idx="1"/>
          </p:nvPr>
        </p:nvSpPr>
        <p:spPr>
          <a:xfrm>
            <a:off x="1143000" y="4589466"/>
            <a:ext cx="8520952" cy="813266"/>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CEF0D16-9D87-4D76-A5A5-534E24B7DD25}"/>
              </a:ext>
            </a:extLst>
          </p:cNvPr>
          <p:cNvSpPr>
            <a:spLocks noGrp="1"/>
          </p:cNvSpPr>
          <p:nvPr>
            <p:ph type="dt" sz="half" idx="10"/>
          </p:nvPr>
        </p:nvSpPr>
        <p:spPr/>
        <p:txBody>
          <a:bodyPr/>
          <a:lstStyle/>
          <a:p>
            <a:fld id="{3CADBD16-5BFB-4D9F-9646-C75D1B53BBB6}" type="datetimeFigureOut">
              <a:rPr lang="en-US" smtClean="0"/>
              <a:t>2/7/2023</a:t>
            </a:fld>
            <a:endParaRPr lang="en-US"/>
          </a:p>
        </p:txBody>
      </p:sp>
      <p:sp>
        <p:nvSpPr>
          <p:cNvPr id="5" name="Footer Placeholder 4">
            <a:extLst>
              <a:ext uri="{FF2B5EF4-FFF2-40B4-BE49-F238E27FC236}">
                <a16:creationId xmlns:a16="http://schemas.microsoft.com/office/drawing/2014/main" id="{5965F387-5AAC-45D0-ABCE-B1CF4BC7E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AF6FE-0006-4F40-A7FB-E0FDBADF7548}"/>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292033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AADE-587E-4574-B21B-7ABDE5A236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2F9DA5-4DFB-4211-A58A-FFD842C27A65}"/>
              </a:ext>
            </a:extLst>
          </p:cNvPr>
          <p:cNvSpPr>
            <a:spLocks noGrp="1"/>
          </p:cNvSpPr>
          <p:nvPr>
            <p:ph sz="half" idx="1"/>
          </p:nvPr>
        </p:nvSpPr>
        <p:spPr>
          <a:xfrm>
            <a:off x="1143000" y="2339501"/>
            <a:ext cx="4798979" cy="3550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A99F26-66AF-4614-91CE-C93A24BAC23A}"/>
              </a:ext>
            </a:extLst>
          </p:cNvPr>
          <p:cNvSpPr>
            <a:spLocks noGrp="1"/>
          </p:cNvSpPr>
          <p:nvPr>
            <p:ph sz="half" idx="2"/>
          </p:nvPr>
        </p:nvSpPr>
        <p:spPr>
          <a:xfrm>
            <a:off x="6250020" y="2339501"/>
            <a:ext cx="4798980" cy="35505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F8F678E-59B5-4DF9-ABCB-506B9CB701CC}"/>
              </a:ext>
            </a:extLst>
          </p:cNvPr>
          <p:cNvSpPr>
            <a:spLocks noGrp="1"/>
          </p:cNvSpPr>
          <p:nvPr>
            <p:ph type="dt" sz="half" idx="10"/>
          </p:nvPr>
        </p:nvSpPr>
        <p:spPr/>
        <p:txBody>
          <a:bodyPr/>
          <a:lstStyle/>
          <a:p>
            <a:fld id="{3CADBD16-5BFB-4D9F-9646-C75D1B53BBB6}" type="datetimeFigureOut">
              <a:rPr lang="en-US" smtClean="0"/>
              <a:t>2/7/2023</a:t>
            </a:fld>
            <a:endParaRPr lang="en-US"/>
          </a:p>
        </p:txBody>
      </p:sp>
      <p:sp>
        <p:nvSpPr>
          <p:cNvPr id="6" name="Footer Placeholder 5">
            <a:extLst>
              <a:ext uri="{FF2B5EF4-FFF2-40B4-BE49-F238E27FC236}">
                <a16:creationId xmlns:a16="http://schemas.microsoft.com/office/drawing/2014/main" id="{18B50A53-317B-444A-9BA2-F69CDBF5D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269A1-B0FB-4C8F-B6AA-0718C92D3D2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140361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BBBF-42B2-4A5D-B145-46983A530170}"/>
              </a:ext>
            </a:extLst>
          </p:cNvPr>
          <p:cNvSpPr>
            <a:spLocks noGrp="1"/>
          </p:cNvSpPr>
          <p:nvPr>
            <p:ph type="title"/>
          </p:nvPr>
        </p:nvSpPr>
        <p:spPr>
          <a:xfrm>
            <a:off x="1143000" y="1133272"/>
            <a:ext cx="9905999" cy="84630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804BE44-5271-4B5D-B649-35E3AF20B48F}"/>
              </a:ext>
            </a:extLst>
          </p:cNvPr>
          <p:cNvSpPr>
            <a:spLocks noGrp="1"/>
          </p:cNvSpPr>
          <p:nvPr>
            <p:ph type="body" idx="1"/>
          </p:nvPr>
        </p:nvSpPr>
        <p:spPr>
          <a:xfrm>
            <a:off x="1142999" y="2067127"/>
            <a:ext cx="4798980"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4D7891E-0C0A-4688-97DD-C0715E322194}"/>
              </a:ext>
            </a:extLst>
          </p:cNvPr>
          <p:cNvSpPr>
            <a:spLocks noGrp="1"/>
          </p:cNvSpPr>
          <p:nvPr>
            <p:ph sz="half" idx="2"/>
          </p:nvPr>
        </p:nvSpPr>
        <p:spPr>
          <a:xfrm>
            <a:off x="1143001" y="2864795"/>
            <a:ext cx="4798978"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5EAF30-3412-49B0-93D1-596CC2695B26}"/>
              </a:ext>
            </a:extLst>
          </p:cNvPr>
          <p:cNvSpPr>
            <a:spLocks noGrp="1"/>
          </p:cNvSpPr>
          <p:nvPr>
            <p:ph type="body" sz="quarter" idx="3"/>
          </p:nvPr>
        </p:nvSpPr>
        <p:spPr>
          <a:xfrm>
            <a:off x="6250018" y="2067127"/>
            <a:ext cx="4798981"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707B9B7-F41C-4314-9F0C-BB84547FB8CA}"/>
              </a:ext>
            </a:extLst>
          </p:cNvPr>
          <p:cNvSpPr>
            <a:spLocks noGrp="1"/>
          </p:cNvSpPr>
          <p:nvPr>
            <p:ph sz="quarter" idx="4"/>
          </p:nvPr>
        </p:nvSpPr>
        <p:spPr>
          <a:xfrm>
            <a:off x="6250019" y="2864795"/>
            <a:ext cx="4798982"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8421587F-6AFC-4906-86EB-6B0A86EEF300}"/>
              </a:ext>
            </a:extLst>
          </p:cNvPr>
          <p:cNvSpPr>
            <a:spLocks noGrp="1"/>
          </p:cNvSpPr>
          <p:nvPr>
            <p:ph type="dt" sz="half" idx="10"/>
          </p:nvPr>
        </p:nvSpPr>
        <p:spPr/>
        <p:txBody>
          <a:bodyPr/>
          <a:lstStyle/>
          <a:p>
            <a:fld id="{3CADBD16-5BFB-4D9F-9646-C75D1B53BBB6}" type="datetimeFigureOut">
              <a:rPr lang="en-US" smtClean="0"/>
              <a:t>2/7/2023</a:t>
            </a:fld>
            <a:endParaRPr lang="en-US"/>
          </a:p>
        </p:txBody>
      </p:sp>
      <p:sp>
        <p:nvSpPr>
          <p:cNvPr id="8" name="Footer Placeholder 7">
            <a:extLst>
              <a:ext uri="{FF2B5EF4-FFF2-40B4-BE49-F238E27FC236}">
                <a16:creationId xmlns:a16="http://schemas.microsoft.com/office/drawing/2014/main" id="{354BE2C5-583B-49BC-9864-B01EEF7987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39B236-45F5-4CC6-8D53-A6903A1CC8B3}"/>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335728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B206-0678-4577-B79F-760526A5FD76}"/>
              </a:ext>
            </a:extLst>
          </p:cNvPr>
          <p:cNvSpPr>
            <a:spLocks noGrp="1"/>
          </p:cNvSpPr>
          <p:nvPr>
            <p:ph type="title"/>
          </p:nvPr>
        </p:nvSpPr>
        <p:spPr>
          <a:xfrm>
            <a:off x="2019300" y="1322615"/>
            <a:ext cx="8175171" cy="4212771"/>
          </a:xfrm>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E6D5FCB8-AFD3-4801-BBD6-9548F4CF7C86}"/>
              </a:ext>
            </a:extLst>
          </p:cNvPr>
          <p:cNvSpPr>
            <a:spLocks noGrp="1"/>
          </p:cNvSpPr>
          <p:nvPr>
            <p:ph type="dt" sz="half" idx="10"/>
          </p:nvPr>
        </p:nvSpPr>
        <p:spPr/>
        <p:txBody>
          <a:bodyPr/>
          <a:lstStyle/>
          <a:p>
            <a:fld id="{3CADBD16-5BFB-4D9F-9646-C75D1B53BBB6}" type="datetimeFigureOut">
              <a:rPr lang="en-US" smtClean="0"/>
              <a:t>2/7/2023</a:t>
            </a:fld>
            <a:endParaRPr lang="en-US"/>
          </a:p>
        </p:txBody>
      </p:sp>
      <p:sp>
        <p:nvSpPr>
          <p:cNvPr id="4" name="Footer Placeholder 3">
            <a:extLst>
              <a:ext uri="{FF2B5EF4-FFF2-40B4-BE49-F238E27FC236}">
                <a16:creationId xmlns:a16="http://schemas.microsoft.com/office/drawing/2014/main" id="{0F6DACF8-CBC0-416B-B28E-EE18C4238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0C7421-FF49-4CE9-87D0-2B4FFE0E3DC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886248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19CBFE-15AA-4447-9F9C-D8B0BEB242DA}"/>
              </a:ext>
            </a:extLst>
          </p:cNvPr>
          <p:cNvSpPr>
            <a:spLocks noGrp="1"/>
          </p:cNvSpPr>
          <p:nvPr>
            <p:ph type="dt" sz="half" idx="10"/>
          </p:nvPr>
        </p:nvSpPr>
        <p:spPr/>
        <p:txBody>
          <a:bodyPr/>
          <a:lstStyle/>
          <a:p>
            <a:fld id="{3CADBD16-5BFB-4D9F-9646-C75D1B53BBB6}" type="datetimeFigureOut">
              <a:rPr lang="en-US" smtClean="0"/>
              <a:t>2/7/2023</a:t>
            </a:fld>
            <a:endParaRPr lang="en-US"/>
          </a:p>
        </p:txBody>
      </p:sp>
      <p:sp>
        <p:nvSpPr>
          <p:cNvPr id="3" name="Footer Placeholder 2">
            <a:extLst>
              <a:ext uri="{FF2B5EF4-FFF2-40B4-BE49-F238E27FC236}">
                <a16:creationId xmlns:a16="http://schemas.microsoft.com/office/drawing/2014/main" id="{C6B48227-EC1E-4063-9682-891A2DB1A8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2C6A63-C3F4-4563-A542-9A41AC946C3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760607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00C1-FE18-461C-801C-8626C7759861}"/>
              </a:ext>
            </a:extLst>
          </p:cNvPr>
          <p:cNvSpPr>
            <a:spLocks noGrp="1"/>
          </p:cNvSpPr>
          <p:nvPr>
            <p:ph type="title"/>
          </p:nvPr>
        </p:nvSpPr>
        <p:spPr>
          <a:xfrm>
            <a:off x="1143000" y="1600200"/>
            <a:ext cx="3932237" cy="1964986"/>
          </a:xfrm>
        </p:spPr>
        <p:txBody>
          <a:bodyPr anchor="b">
            <a:normAutofit/>
          </a:bodyPr>
          <a:lstStyle>
            <a:lvl1pPr>
              <a:lnSpc>
                <a:spcPct val="110000"/>
              </a:lnSpc>
              <a:defRPr sz="2400" cap="all" spc="300"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B14CFF3-3406-49E3-9D5A-1BE90FFA508E}"/>
              </a:ext>
            </a:extLst>
          </p:cNvPr>
          <p:cNvSpPr>
            <a:spLocks noGrp="1"/>
          </p:cNvSpPr>
          <p:nvPr>
            <p:ph idx="1"/>
          </p:nvPr>
        </p:nvSpPr>
        <p:spPr>
          <a:xfrm>
            <a:off x="5627451" y="987425"/>
            <a:ext cx="542154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33D14FF-9082-4BBA-BC7A-F4C5B78599C5}"/>
              </a:ext>
            </a:extLst>
          </p:cNvPr>
          <p:cNvSpPr>
            <a:spLocks noGrp="1"/>
          </p:cNvSpPr>
          <p:nvPr>
            <p:ph type="body" sz="half" idx="2"/>
          </p:nvPr>
        </p:nvSpPr>
        <p:spPr>
          <a:xfrm>
            <a:off x="1143000" y="3662464"/>
            <a:ext cx="3932237" cy="2206523"/>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D5A2726-EB8E-4DF7-9A1B-F03BD8C7179E}"/>
              </a:ext>
            </a:extLst>
          </p:cNvPr>
          <p:cNvSpPr>
            <a:spLocks noGrp="1"/>
          </p:cNvSpPr>
          <p:nvPr>
            <p:ph type="dt" sz="half" idx="10"/>
          </p:nvPr>
        </p:nvSpPr>
        <p:spPr/>
        <p:txBody>
          <a:bodyPr/>
          <a:lstStyle/>
          <a:p>
            <a:fld id="{3CADBD16-5BFB-4D9F-9646-C75D1B53BBB6}" type="datetimeFigureOut">
              <a:rPr lang="en-US" smtClean="0"/>
              <a:t>2/7/2023</a:t>
            </a:fld>
            <a:endParaRPr lang="en-US"/>
          </a:p>
        </p:txBody>
      </p:sp>
      <p:sp>
        <p:nvSpPr>
          <p:cNvPr id="6" name="Footer Placeholder 5">
            <a:extLst>
              <a:ext uri="{FF2B5EF4-FFF2-40B4-BE49-F238E27FC236}">
                <a16:creationId xmlns:a16="http://schemas.microsoft.com/office/drawing/2014/main" id="{8D9929BE-611C-4FE6-B0A5-E0FF9DF96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90B32-1D0E-4BCD-8850-59EA235F7EB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589571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A1460E-1069-4FCA-B04E-28F77C861046}"/>
              </a:ext>
            </a:extLst>
          </p:cNvPr>
          <p:cNvSpPr>
            <a:spLocks noGrp="1"/>
          </p:cNvSpPr>
          <p:nvPr>
            <p:ph type="pic" idx="1"/>
          </p:nvPr>
        </p:nvSpPr>
        <p:spPr>
          <a:xfrm>
            <a:off x="5513614" y="987425"/>
            <a:ext cx="55353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6138C1E-867B-4FE9-8783-9B1246AEB797}"/>
              </a:ext>
            </a:extLst>
          </p:cNvPr>
          <p:cNvSpPr>
            <a:spLocks noGrp="1"/>
          </p:cNvSpPr>
          <p:nvPr>
            <p:ph type="body" sz="half" idx="2"/>
          </p:nvPr>
        </p:nvSpPr>
        <p:spPr>
          <a:xfrm>
            <a:off x="1143000" y="3657601"/>
            <a:ext cx="3932236" cy="2211388"/>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0721568-4870-46F2-9F7E-F410702012D9}"/>
              </a:ext>
            </a:extLst>
          </p:cNvPr>
          <p:cNvSpPr>
            <a:spLocks noGrp="1"/>
          </p:cNvSpPr>
          <p:nvPr>
            <p:ph type="dt" sz="half" idx="10"/>
          </p:nvPr>
        </p:nvSpPr>
        <p:spPr/>
        <p:txBody>
          <a:bodyPr/>
          <a:lstStyle/>
          <a:p>
            <a:fld id="{3CADBD16-5BFB-4D9F-9646-C75D1B53BBB6}" type="datetimeFigureOut">
              <a:rPr lang="en-US" smtClean="0"/>
              <a:t>2/7/2023</a:t>
            </a:fld>
            <a:endParaRPr lang="en-US"/>
          </a:p>
        </p:txBody>
      </p:sp>
      <p:sp>
        <p:nvSpPr>
          <p:cNvPr id="6" name="Footer Placeholder 5">
            <a:extLst>
              <a:ext uri="{FF2B5EF4-FFF2-40B4-BE49-F238E27FC236}">
                <a16:creationId xmlns:a16="http://schemas.microsoft.com/office/drawing/2014/main" id="{0BB3CC65-0E73-45A1-9D4F-3F4559B3B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C58CD-9BC3-431E-A7B4-D596A7F06C5E}"/>
              </a:ext>
            </a:extLst>
          </p:cNvPr>
          <p:cNvSpPr>
            <a:spLocks noGrp="1"/>
          </p:cNvSpPr>
          <p:nvPr>
            <p:ph type="sldNum" sz="quarter" idx="12"/>
          </p:nvPr>
        </p:nvSpPr>
        <p:spPr/>
        <p:txBody>
          <a:bodyPr/>
          <a:lstStyle/>
          <a:p>
            <a:fld id="{C0722274-0FAA-4649-AA4E-4210F4F32167}" type="slidenum">
              <a:rPr lang="en-US" smtClean="0"/>
              <a:t>‹#›</a:t>
            </a:fld>
            <a:endParaRPr lang="en-US"/>
          </a:p>
        </p:txBody>
      </p:sp>
      <p:sp>
        <p:nvSpPr>
          <p:cNvPr id="2" name="Title 1">
            <a:extLst>
              <a:ext uri="{FF2B5EF4-FFF2-40B4-BE49-F238E27FC236}">
                <a16:creationId xmlns:a16="http://schemas.microsoft.com/office/drawing/2014/main" id="{2368F756-D171-474C-8B1A-C818032F6F78}"/>
              </a:ext>
            </a:extLst>
          </p:cNvPr>
          <p:cNvSpPr>
            <a:spLocks noGrp="1"/>
          </p:cNvSpPr>
          <p:nvPr>
            <p:ph type="title"/>
          </p:nvPr>
        </p:nvSpPr>
        <p:spPr>
          <a:xfrm>
            <a:off x="1143000" y="1600201"/>
            <a:ext cx="3932236" cy="1959428"/>
          </a:xfrm>
        </p:spPr>
        <p:txBody>
          <a:bodyPr anchor="b">
            <a:normAutofit/>
          </a:bodyPr>
          <a:lstStyle>
            <a:lvl1pPr>
              <a:lnSpc>
                <a:spcPct val="110000"/>
              </a:lnSpc>
              <a:defRPr sz="2400" cap="all" spc="300" baseline="0"/>
            </a:lvl1pPr>
          </a:lstStyle>
          <a:p>
            <a:r>
              <a:rPr lang="en-US" dirty="0"/>
              <a:t>Click to edit Master title style</a:t>
            </a:r>
          </a:p>
        </p:txBody>
      </p:sp>
    </p:spTree>
    <p:extLst>
      <p:ext uri="{BB962C8B-B14F-4D97-AF65-F5344CB8AC3E}">
        <p14:creationId xmlns:p14="http://schemas.microsoft.com/office/powerpoint/2010/main" val="3425861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1C2F78B-DEE8-4195-A196-DFC51BDADFF9}"/>
              </a:ext>
            </a:extLst>
          </p:cNvPr>
          <p:cNvSpPr/>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A1D79D08-4BE8-4799-BE09-5078DFEE2256}"/>
              </a:ext>
            </a:extLst>
          </p:cNvPr>
          <p:cNvSpPr/>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id="{C95D65A1-16CB-407F-993F-2A6D59BCC0C8}"/>
              </a:ext>
            </a:extLst>
          </p:cNvPr>
          <p:cNvCxnSpPr>
            <a:cxnSpLocks/>
          </p:cNvCxnSpPr>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0BA018A2-815D-41B0-A189-FDF7A5E88891}"/>
              </a:ext>
            </a:extLst>
          </p:cNvPr>
          <p:cNvSpPr>
            <a:spLocks noGrp="1"/>
          </p:cNvSpPr>
          <p:nvPr>
            <p:ph type="title"/>
          </p:nvPr>
        </p:nvSpPr>
        <p:spPr>
          <a:xfrm>
            <a:off x="1143000" y="872935"/>
            <a:ext cx="9905999" cy="13608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6DFAE63-1276-4C7C-BFF5-F5DF1CDB23E5}"/>
              </a:ext>
            </a:extLst>
          </p:cNvPr>
          <p:cNvSpPr>
            <a:spLocks noGrp="1"/>
          </p:cNvSpPr>
          <p:nvPr>
            <p:ph type="body" idx="1"/>
          </p:nvPr>
        </p:nvSpPr>
        <p:spPr>
          <a:xfrm>
            <a:off x="1143000" y="2332026"/>
            <a:ext cx="9905999" cy="35671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380268-2D73-487C-843B-51648AE18194}"/>
              </a:ext>
            </a:extLst>
          </p:cNvPr>
          <p:cNvSpPr>
            <a:spLocks noGrp="1"/>
          </p:cNvSpPr>
          <p:nvPr>
            <p:ph type="dt" sz="half" idx="2"/>
          </p:nvPr>
        </p:nvSpPr>
        <p:spPr>
          <a:xfrm>
            <a:off x="7388157" y="6356350"/>
            <a:ext cx="3093395" cy="365125"/>
          </a:xfrm>
          <a:prstGeom prst="rect">
            <a:avLst/>
          </a:prstGeom>
        </p:spPr>
        <p:txBody>
          <a:bodyPr vert="horz" lIns="91440" tIns="45720" rIns="91440" bIns="45720" rtlCol="0" anchor="ctr"/>
          <a:lstStyle>
            <a:lvl1pPr algn="r">
              <a:defRPr sz="1050">
                <a:solidFill>
                  <a:schemeClr val="tx1"/>
                </a:solidFill>
              </a:defRPr>
            </a:lvl1pPr>
          </a:lstStyle>
          <a:p>
            <a:fld id="{3CADBD16-5BFB-4D9F-9646-C75D1B53BBB6}" type="datetimeFigureOut">
              <a:rPr lang="en-US" smtClean="0"/>
              <a:pPr/>
              <a:t>2/7/2023</a:t>
            </a:fld>
            <a:endParaRPr lang="en-US" dirty="0"/>
          </a:p>
        </p:txBody>
      </p:sp>
      <p:sp>
        <p:nvSpPr>
          <p:cNvPr id="5" name="Footer Placeholder 4">
            <a:extLst>
              <a:ext uri="{FF2B5EF4-FFF2-40B4-BE49-F238E27FC236}">
                <a16:creationId xmlns:a16="http://schemas.microsoft.com/office/drawing/2014/main" id="{99F61E6D-D51F-4BD7-B59D-19AF179177B8}"/>
              </a:ext>
            </a:extLst>
          </p:cNvPr>
          <p:cNvSpPr>
            <a:spLocks noGrp="1"/>
          </p:cNvSpPr>
          <p:nvPr>
            <p:ph type="ftr" sz="quarter" idx="3"/>
          </p:nvPr>
        </p:nvSpPr>
        <p:spPr>
          <a:xfrm>
            <a:off x="1143000" y="6356350"/>
            <a:ext cx="3959157" cy="365125"/>
          </a:xfrm>
          <a:prstGeom prst="rect">
            <a:avLst/>
          </a:prstGeom>
        </p:spPr>
        <p:txBody>
          <a:bodyPr vert="horz" lIns="91440" tIns="45720" rIns="91440" bIns="45720" rtlCol="0" anchor="ctr"/>
          <a:lstStyle>
            <a:lvl1pPr algn="l">
              <a:defRPr sz="105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27701B1-1C93-41C2-AEE1-815DEA51B962}"/>
              </a:ext>
            </a:extLst>
          </p:cNvPr>
          <p:cNvSpPr>
            <a:spLocks noGrp="1"/>
          </p:cNvSpPr>
          <p:nvPr>
            <p:ph type="sldNum" sz="quarter" idx="4"/>
          </p:nvPr>
        </p:nvSpPr>
        <p:spPr>
          <a:xfrm>
            <a:off x="10423186" y="6356350"/>
            <a:ext cx="625813" cy="365125"/>
          </a:xfrm>
          <a:prstGeom prst="rect">
            <a:avLst/>
          </a:prstGeom>
        </p:spPr>
        <p:txBody>
          <a:bodyPr vert="horz" lIns="91440" tIns="45720" rIns="91440" bIns="45720" rtlCol="0" anchor="ctr"/>
          <a:lstStyle>
            <a:lvl1pPr algn="r">
              <a:defRPr sz="1050">
                <a:solidFill>
                  <a:schemeClr val="tx1"/>
                </a:solidFill>
              </a:defRPr>
            </a:lvl1pPr>
          </a:lstStyle>
          <a:p>
            <a:fld id="{C0722274-0FAA-4649-AA4E-4210F4F32167}" type="slidenum">
              <a:rPr lang="en-US" smtClean="0"/>
              <a:pPr/>
              <a:t>‹#›</a:t>
            </a:fld>
            <a:endParaRPr lang="en-US" dirty="0"/>
          </a:p>
        </p:txBody>
      </p:sp>
    </p:spTree>
    <p:extLst>
      <p:ext uri="{BB962C8B-B14F-4D97-AF65-F5344CB8AC3E}">
        <p14:creationId xmlns:p14="http://schemas.microsoft.com/office/powerpoint/2010/main" val="1568415743"/>
      </p:ext>
    </p:extLst>
  </p:cSld>
  <p:clrMap bg1="dk1" tx1="lt1" bg2="dk2" tx2="lt2" accent1="accent1" accent2="accent2" accent3="accent3" accent4="accent4" accent5="accent5" accent6="accent6" hlink="hlink" folHlink="folHlink"/>
  <p:sldLayoutIdLst>
    <p:sldLayoutId id="2147483733" r:id="rId1"/>
    <p:sldLayoutId id="2147483732" r:id="rId2"/>
    <p:sldLayoutId id="2147483731" r:id="rId3"/>
    <p:sldLayoutId id="2147483730" r:id="rId4"/>
    <p:sldLayoutId id="2147483729" r:id="rId5"/>
    <p:sldLayoutId id="2147483728" r:id="rId6"/>
    <p:sldLayoutId id="2147483727" r:id="rId7"/>
    <p:sldLayoutId id="2147483726" r:id="rId8"/>
    <p:sldLayoutId id="2147483725" r:id="rId9"/>
    <p:sldLayoutId id="2147483724" r:id="rId10"/>
    <p:sldLayoutId id="2147483723"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2/7/2023</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417039986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2" r:id="rId6"/>
    <p:sldLayoutId id="2147483697" r:id="rId7"/>
    <p:sldLayoutId id="2147483698" r:id="rId8"/>
    <p:sldLayoutId id="2147483699" r:id="rId9"/>
    <p:sldLayoutId id="2147483700" r:id="rId10"/>
    <p:sldLayoutId id="2147483701" r:id="rId11"/>
    <p:sldLayoutId id="2147483703" r:id="rId12"/>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fineacts.co/countdown" TargetMode="Externa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fineacts.co/countdown" TargetMode="Externa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singulart.com/en/artist/aziseh-emmanuel-21105" TargetMode="Externa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1">
            <a:extLst>
              <a:ext uri="{FF2B5EF4-FFF2-40B4-BE49-F238E27FC236}">
                <a16:creationId xmlns:a16="http://schemas.microsoft.com/office/drawing/2014/main" id="{FE74E104-78A8-4DFA-9782-03C75DE1BF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3">
            <a:extLst>
              <a:ext uri="{FF2B5EF4-FFF2-40B4-BE49-F238E27FC236}">
                <a16:creationId xmlns:a16="http://schemas.microsoft.com/office/drawing/2014/main" id="{1747BCEA-D77E-4BD6-8954-C64996AB73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76D563F6-B8F0-406F-A032-1E478CA25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34482" y="-2"/>
            <a:ext cx="9957519" cy="6858002"/>
          </a:xfrm>
          <a:custGeom>
            <a:avLst/>
            <a:gdLst>
              <a:gd name="connsiteX0" fmla="*/ 6878624 w 9957519"/>
              <a:gd name="connsiteY0" fmla="*/ 0 h 6858000"/>
              <a:gd name="connsiteX1" fmla="*/ 9957519 w 9957519"/>
              <a:gd name="connsiteY1" fmla="*/ 0 h 6858000"/>
              <a:gd name="connsiteX2" fmla="*/ 9957519 w 9957519"/>
              <a:gd name="connsiteY2" fmla="*/ 1557082 h 6858000"/>
              <a:gd name="connsiteX3" fmla="*/ 9957518 w 9957519"/>
              <a:gd name="connsiteY3" fmla="*/ 1557083 h 6858000"/>
              <a:gd name="connsiteX4" fmla="*/ 9957518 w 9957519"/>
              <a:gd name="connsiteY4" fmla="*/ 6858000 h 6858000"/>
              <a:gd name="connsiteX5" fmla="*/ 8318421 w 9957519"/>
              <a:gd name="connsiteY5" fmla="*/ 6858000 h 6858000"/>
              <a:gd name="connsiteX6" fmla="*/ 6213394 w 9957519"/>
              <a:gd name="connsiteY6" fmla="*/ 6858000 h 6858000"/>
              <a:gd name="connsiteX7" fmla="*/ 5311608 w 9957519"/>
              <a:gd name="connsiteY7" fmla="*/ 6858000 h 6858000"/>
              <a:gd name="connsiteX8" fmla="*/ 4574297 w 9957519"/>
              <a:gd name="connsiteY8" fmla="*/ 6858000 h 6858000"/>
              <a:gd name="connsiteX9" fmla="*/ 868032 w 9957519"/>
              <a:gd name="connsiteY9" fmla="*/ 6858000 h 6858000"/>
              <a:gd name="connsiteX10" fmla="*/ 0 w 9957519"/>
              <a:gd name="connsiteY10" fmla="*/ 0 h 6858000"/>
              <a:gd name="connsiteX11" fmla="*/ 6878624 w 9957519"/>
              <a:gd name="connsiteY11" fmla="*/ 0 h 6858000"/>
              <a:gd name="connsiteX12" fmla="*/ 0 w 9957519"/>
              <a:gd name="connsiteY12"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57519" h="6858000">
                <a:moveTo>
                  <a:pt x="6878624" y="0"/>
                </a:moveTo>
                <a:lnTo>
                  <a:pt x="9957519" y="0"/>
                </a:lnTo>
                <a:lnTo>
                  <a:pt x="9957519" y="1557082"/>
                </a:lnTo>
                <a:lnTo>
                  <a:pt x="9957518" y="1557083"/>
                </a:lnTo>
                <a:lnTo>
                  <a:pt x="9957518" y="6858000"/>
                </a:lnTo>
                <a:lnTo>
                  <a:pt x="8318421" y="6858000"/>
                </a:lnTo>
                <a:lnTo>
                  <a:pt x="6213394" y="6858000"/>
                </a:lnTo>
                <a:lnTo>
                  <a:pt x="5311608" y="6858000"/>
                </a:lnTo>
                <a:lnTo>
                  <a:pt x="4574297" y="6858000"/>
                </a:lnTo>
                <a:lnTo>
                  <a:pt x="868032" y="6858000"/>
                </a:lnTo>
                <a:close/>
                <a:moveTo>
                  <a:pt x="0" y="0"/>
                </a:moveTo>
                <a:lnTo>
                  <a:pt x="6878624" y="0"/>
                </a:lnTo>
                <a:lnTo>
                  <a:pt x="0" y="1"/>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0891099-CCFB-8295-8143-F7CA692DA1D4}"/>
              </a:ext>
            </a:extLst>
          </p:cNvPr>
          <p:cNvSpPr>
            <a:spLocks noGrp="1"/>
          </p:cNvSpPr>
          <p:nvPr>
            <p:ph type="ctrTitle"/>
          </p:nvPr>
        </p:nvSpPr>
        <p:spPr>
          <a:xfrm>
            <a:off x="1143000" y="1181098"/>
            <a:ext cx="4953000" cy="2713170"/>
          </a:xfrm>
        </p:spPr>
        <p:txBody>
          <a:bodyPr>
            <a:normAutofit/>
          </a:bodyPr>
          <a:lstStyle/>
          <a:p>
            <a:pPr>
              <a:lnSpc>
                <a:spcPct val="90000"/>
              </a:lnSpc>
            </a:pPr>
            <a:r>
              <a:rPr lang="en-GB" sz="3700" dirty="0"/>
              <a:t>CLASSROOM TECHNIQUES FOR EXPORING ART </a:t>
            </a:r>
          </a:p>
        </p:txBody>
      </p:sp>
      <p:sp>
        <p:nvSpPr>
          <p:cNvPr id="3" name="Subtitle 2">
            <a:extLst>
              <a:ext uri="{FF2B5EF4-FFF2-40B4-BE49-F238E27FC236}">
                <a16:creationId xmlns:a16="http://schemas.microsoft.com/office/drawing/2014/main" id="{C435B5EE-7FD7-E995-8BA9-8CF88F9B7B59}"/>
              </a:ext>
            </a:extLst>
          </p:cNvPr>
          <p:cNvSpPr>
            <a:spLocks noGrp="1"/>
          </p:cNvSpPr>
          <p:nvPr>
            <p:ph type="subTitle" idx="1"/>
          </p:nvPr>
        </p:nvSpPr>
        <p:spPr>
          <a:xfrm>
            <a:off x="1143000" y="4227755"/>
            <a:ext cx="2606040" cy="1593735"/>
          </a:xfrm>
        </p:spPr>
        <p:txBody>
          <a:bodyPr anchor="b">
            <a:normAutofit/>
          </a:bodyPr>
          <a:lstStyle/>
          <a:p>
            <a:r>
              <a:rPr lang="en-GB" dirty="0"/>
              <a:t>An online course to complete alone or in discussion with others </a:t>
            </a:r>
          </a:p>
        </p:txBody>
      </p:sp>
      <p:pic>
        <p:nvPicPr>
          <p:cNvPr id="4" name="Picture 3">
            <a:extLst>
              <a:ext uri="{FF2B5EF4-FFF2-40B4-BE49-F238E27FC236}">
                <a16:creationId xmlns:a16="http://schemas.microsoft.com/office/drawing/2014/main" id="{B9B725CE-2A96-1C5F-39B6-446C454847C0}"/>
              </a:ext>
            </a:extLst>
          </p:cNvPr>
          <p:cNvPicPr>
            <a:picLocks noChangeAspect="1"/>
          </p:cNvPicPr>
          <p:nvPr/>
        </p:nvPicPr>
        <p:blipFill>
          <a:blip r:embed="rId2"/>
          <a:stretch>
            <a:fillRect/>
          </a:stretch>
        </p:blipFill>
        <p:spPr>
          <a:xfrm>
            <a:off x="7022369" y="1029759"/>
            <a:ext cx="4181475" cy="5543550"/>
          </a:xfrm>
          <a:prstGeom prst="rect">
            <a:avLst/>
          </a:prstGeom>
        </p:spPr>
      </p:pic>
    </p:spTree>
    <p:extLst>
      <p:ext uri="{BB962C8B-B14F-4D97-AF65-F5344CB8AC3E}">
        <p14:creationId xmlns:p14="http://schemas.microsoft.com/office/powerpoint/2010/main" val="164174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65015-19C0-9958-71E3-E7708781C409}"/>
              </a:ext>
            </a:extLst>
          </p:cNvPr>
          <p:cNvSpPr>
            <a:spLocks noGrp="1"/>
          </p:cNvSpPr>
          <p:nvPr>
            <p:ph type="title"/>
          </p:nvPr>
        </p:nvSpPr>
        <p:spPr/>
        <p:txBody>
          <a:bodyPr/>
          <a:lstStyle/>
          <a:p>
            <a:br>
              <a:rPr lang="en-GB" dirty="0"/>
            </a:br>
            <a:endParaRPr lang="en-GB" dirty="0"/>
          </a:p>
        </p:txBody>
      </p:sp>
      <p:sp>
        <p:nvSpPr>
          <p:cNvPr id="3" name="Content Placeholder 2">
            <a:extLst>
              <a:ext uri="{FF2B5EF4-FFF2-40B4-BE49-F238E27FC236}">
                <a16:creationId xmlns:a16="http://schemas.microsoft.com/office/drawing/2014/main" id="{60E1155A-6EB7-4481-2DF7-435C32C75CE8}"/>
              </a:ext>
            </a:extLst>
          </p:cNvPr>
          <p:cNvSpPr>
            <a:spLocks noGrp="1"/>
          </p:cNvSpPr>
          <p:nvPr>
            <p:ph idx="1"/>
          </p:nvPr>
        </p:nvSpPr>
        <p:spPr/>
        <p:txBody>
          <a:bodyPr>
            <a:normAutofit/>
          </a:bodyPr>
          <a:lstStyle/>
          <a:p>
            <a:pPr marL="0" indent="0">
              <a:buNone/>
            </a:pPr>
            <a:r>
              <a:rPr lang="en-GB" sz="2000" b="1" dirty="0"/>
              <a:t>Issues / Solutions Tree </a:t>
            </a:r>
          </a:p>
          <a:p>
            <a:pPr marL="0" indent="0">
              <a:buNone/>
            </a:pPr>
            <a:r>
              <a:rPr lang="en-US" sz="2000" dirty="0"/>
              <a:t>Ask learners to place their question </a:t>
            </a:r>
          </a:p>
          <a:p>
            <a:pPr marL="0" indent="0">
              <a:buNone/>
            </a:pPr>
            <a:r>
              <a:rPr lang="en-US" sz="2000" dirty="0"/>
              <a:t>or issue on the trunk.  </a:t>
            </a:r>
          </a:p>
          <a:p>
            <a:pPr marL="0" indent="0">
              <a:buNone/>
            </a:pPr>
            <a:r>
              <a:rPr lang="en-US" sz="2000" dirty="0"/>
              <a:t>Consider causes or roots of the issue or problem </a:t>
            </a:r>
          </a:p>
          <a:p>
            <a:pPr marL="0" indent="0">
              <a:buNone/>
            </a:pPr>
            <a:r>
              <a:rPr lang="en-US" sz="2000" dirty="0"/>
              <a:t>and list them on the roots.  </a:t>
            </a:r>
          </a:p>
          <a:p>
            <a:pPr marL="0" indent="0">
              <a:buNone/>
            </a:pPr>
            <a:r>
              <a:rPr lang="en-US" sz="2000" dirty="0"/>
              <a:t>Possible solutions are made into leaves.  </a:t>
            </a:r>
          </a:p>
          <a:p>
            <a:pPr marL="0" indent="0">
              <a:buNone/>
            </a:pPr>
            <a:r>
              <a:rPr lang="en-US" sz="2000" dirty="0"/>
              <a:t>You can continue adding new thoughts </a:t>
            </a:r>
          </a:p>
          <a:p>
            <a:pPr marL="0" indent="0">
              <a:buNone/>
            </a:pPr>
            <a:r>
              <a:rPr lang="en-US" sz="2000" dirty="0"/>
              <a:t>as you find out more.  This activity can make </a:t>
            </a:r>
          </a:p>
          <a:p>
            <a:pPr marL="0" indent="0">
              <a:buNone/>
            </a:pPr>
            <a:r>
              <a:rPr lang="en-US" sz="2000" dirty="0"/>
              <a:t>a very nice display that can keep being added to.   </a:t>
            </a:r>
            <a:endParaRPr lang="en-GB" sz="2000" dirty="0"/>
          </a:p>
        </p:txBody>
      </p:sp>
      <p:pic>
        <p:nvPicPr>
          <p:cNvPr id="4" name="Picture 3">
            <a:extLst>
              <a:ext uri="{FF2B5EF4-FFF2-40B4-BE49-F238E27FC236}">
                <a16:creationId xmlns:a16="http://schemas.microsoft.com/office/drawing/2014/main" id="{481E939F-9D17-9778-621B-A3F19B0B57EC}"/>
              </a:ext>
            </a:extLst>
          </p:cNvPr>
          <p:cNvPicPr>
            <a:picLocks noChangeAspect="1"/>
          </p:cNvPicPr>
          <p:nvPr/>
        </p:nvPicPr>
        <p:blipFill>
          <a:blip r:embed="rId2"/>
          <a:stretch>
            <a:fillRect/>
          </a:stretch>
        </p:blipFill>
        <p:spPr>
          <a:xfrm>
            <a:off x="729461" y="555425"/>
            <a:ext cx="8413209" cy="944962"/>
          </a:xfrm>
          <a:prstGeom prst="rect">
            <a:avLst/>
          </a:prstGeom>
        </p:spPr>
      </p:pic>
      <p:pic>
        <p:nvPicPr>
          <p:cNvPr id="5" name="Picture 4">
            <a:extLst>
              <a:ext uri="{FF2B5EF4-FFF2-40B4-BE49-F238E27FC236}">
                <a16:creationId xmlns:a16="http://schemas.microsoft.com/office/drawing/2014/main" id="{FC877AA7-EEAC-4129-1A97-7525E98C7B60}"/>
              </a:ext>
            </a:extLst>
          </p:cNvPr>
          <p:cNvPicPr>
            <a:picLocks noChangeAspect="1"/>
          </p:cNvPicPr>
          <p:nvPr/>
        </p:nvPicPr>
        <p:blipFill>
          <a:blip r:embed="rId3"/>
          <a:stretch>
            <a:fillRect/>
          </a:stretch>
        </p:blipFill>
        <p:spPr>
          <a:xfrm>
            <a:off x="7946677" y="1614345"/>
            <a:ext cx="3139712" cy="4688230"/>
          </a:xfrm>
          <a:prstGeom prst="rect">
            <a:avLst/>
          </a:prstGeom>
        </p:spPr>
      </p:pic>
    </p:spTree>
    <p:extLst>
      <p:ext uri="{BB962C8B-B14F-4D97-AF65-F5344CB8AC3E}">
        <p14:creationId xmlns:p14="http://schemas.microsoft.com/office/powerpoint/2010/main" val="2166046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65015-19C0-9958-71E3-E7708781C409}"/>
              </a:ext>
            </a:extLst>
          </p:cNvPr>
          <p:cNvSpPr>
            <a:spLocks noGrp="1"/>
          </p:cNvSpPr>
          <p:nvPr>
            <p:ph type="title"/>
          </p:nvPr>
        </p:nvSpPr>
        <p:spPr/>
        <p:txBody>
          <a:bodyPr/>
          <a:lstStyle/>
          <a:p>
            <a:br>
              <a:rPr lang="en-GB" dirty="0"/>
            </a:br>
            <a:endParaRPr lang="en-GB" dirty="0"/>
          </a:p>
        </p:txBody>
      </p:sp>
      <p:sp>
        <p:nvSpPr>
          <p:cNvPr id="3" name="Content Placeholder 2">
            <a:extLst>
              <a:ext uri="{FF2B5EF4-FFF2-40B4-BE49-F238E27FC236}">
                <a16:creationId xmlns:a16="http://schemas.microsoft.com/office/drawing/2014/main" id="{60E1155A-6EB7-4481-2DF7-435C32C75CE8}"/>
              </a:ext>
            </a:extLst>
          </p:cNvPr>
          <p:cNvSpPr>
            <a:spLocks noGrp="1"/>
          </p:cNvSpPr>
          <p:nvPr>
            <p:ph idx="1"/>
          </p:nvPr>
        </p:nvSpPr>
        <p:spPr>
          <a:xfrm>
            <a:off x="838200" y="1690687"/>
            <a:ext cx="10515600" cy="4481513"/>
          </a:xfrm>
        </p:spPr>
        <p:txBody>
          <a:bodyPr>
            <a:noAutofit/>
          </a:bodyPr>
          <a:lstStyle/>
          <a:p>
            <a:pPr marL="0" indent="0">
              <a:buNone/>
            </a:pPr>
            <a:r>
              <a:rPr lang="en-US" sz="1600" b="1" dirty="0"/>
              <a:t>‘Pyramids of Garbage’ – Installation Art </a:t>
            </a:r>
          </a:p>
          <a:p>
            <a:pPr marL="0" indent="0">
              <a:buNone/>
            </a:pPr>
            <a:r>
              <a:rPr lang="en-US" sz="1600" dirty="0"/>
              <a:t>An 11 m wide, 6 m high pyramid of waste, placed by artist  </a:t>
            </a:r>
          </a:p>
          <a:p>
            <a:pPr marL="0" indent="0">
              <a:buNone/>
            </a:pPr>
            <a:r>
              <a:rPr lang="en-US" sz="1600" dirty="0"/>
              <a:t>Bahia Shehab in Cairo, Egypt. By placing an actual pyramid </a:t>
            </a:r>
          </a:p>
          <a:p>
            <a:pPr marL="0" indent="0">
              <a:buNone/>
            </a:pPr>
            <a:r>
              <a:rPr lang="en-US" sz="1600" dirty="0"/>
              <a:t>of rubbish by the great pyramids of Giza, the artwork hopes </a:t>
            </a:r>
          </a:p>
          <a:p>
            <a:pPr marL="0" indent="0">
              <a:buNone/>
            </a:pPr>
            <a:r>
              <a:rPr lang="en-US" sz="1600" dirty="0"/>
              <a:t>to bring attention to the contrast between majestic eternity </a:t>
            </a:r>
          </a:p>
          <a:p>
            <a:pPr marL="0" indent="0">
              <a:buNone/>
            </a:pPr>
            <a:r>
              <a:rPr lang="en-US" sz="1600" dirty="0"/>
              <a:t>and wonder and our current existence of overconsumption </a:t>
            </a:r>
          </a:p>
          <a:p>
            <a:pPr marL="0" indent="0">
              <a:buNone/>
            </a:pPr>
            <a:r>
              <a:rPr lang="en-US" sz="1600" dirty="0"/>
              <a:t>and waste, at the cost of the planet.  </a:t>
            </a:r>
          </a:p>
          <a:p>
            <a:pPr marL="0" indent="0">
              <a:buNone/>
            </a:pPr>
            <a:endParaRPr lang="en-US" sz="1600" dirty="0"/>
          </a:p>
          <a:p>
            <a:pPr marL="0" indent="0">
              <a:buNone/>
            </a:pPr>
            <a:r>
              <a:rPr lang="en-US" sz="1600" dirty="0"/>
              <a:t>Using the artwork as a stimulus use the Issues Tree methodology </a:t>
            </a:r>
          </a:p>
          <a:p>
            <a:pPr marL="0" indent="0">
              <a:buNone/>
            </a:pPr>
            <a:r>
              <a:rPr lang="en-US" sz="1600" dirty="0"/>
              <a:t>to explore the roots of the problem, the dilemmas this raises </a:t>
            </a:r>
          </a:p>
          <a:p>
            <a:pPr marL="0" indent="0">
              <a:buNone/>
            </a:pPr>
            <a:r>
              <a:rPr lang="en-US" sz="1600" dirty="0"/>
              <a:t>and possible solutions to the issues.  					</a:t>
            </a:r>
            <a:r>
              <a:rPr lang="en-GB" sz="1050" dirty="0"/>
              <a:t>Artist: Bahia Shehab; Photos: Bahia Shehab, 							            </a:t>
            </a:r>
            <a:r>
              <a:rPr lang="en-GB" sz="1050" dirty="0" err="1"/>
              <a:t>Hadeer</a:t>
            </a:r>
            <a:r>
              <a:rPr lang="en-GB" sz="1050" dirty="0"/>
              <a:t> Mahmoud, Mahmoud Nasr, Markus Lange</a:t>
            </a:r>
          </a:p>
          <a:p>
            <a:pPr marL="0" indent="0">
              <a:buNone/>
            </a:pPr>
            <a:r>
              <a:rPr lang="en-GB" sz="1050" dirty="0"/>
              <a:t>							              Image thanks to </a:t>
            </a:r>
            <a:r>
              <a:rPr lang="en-GB" sz="1050" dirty="0">
                <a:hlinkClick r:id="rId2"/>
              </a:rPr>
              <a:t>https://fineacts.co/countdown</a:t>
            </a:r>
            <a:endParaRPr lang="en-GB" sz="1050" dirty="0"/>
          </a:p>
          <a:p>
            <a:pPr marL="0" indent="0">
              <a:buNone/>
            </a:pPr>
            <a:endParaRPr lang="en-GB" sz="1050" dirty="0"/>
          </a:p>
        </p:txBody>
      </p:sp>
      <p:pic>
        <p:nvPicPr>
          <p:cNvPr id="4" name="Picture 3">
            <a:extLst>
              <a:ext uri="{FF2B5EF4-FFF2-40B4-BE49-F238E27FC236}">
                <a16:creationId xmlns:a16="http://schemas.microsoft.com/office/drawing/2014/main" id="{481E939F-9D17-9778-621B-A3F19B0B57EC}"/>
              </a:ext>
            </a:extLst>
          </p:cNvPr>
          <p:cNvPicPr>
            <a:picLocks noChangeAspect="1"/>
          </p:cNvPicPr>
          <p:nvPr/>
        </p:nvPicPr>
        <p:blipFill>
          <a:blip r:embed="rId3"/>
          <a:stretch>
            <a:fillRect/>
          </a:stretch>
        </p:blipFill>
        <p:spPr>
          <a:xfrm>
            <a:off x="729461" y="555425"/>
            <a:ext cx="8413209" cy="944962"/>
          </a:xfrm>
          <a:prstGeom prst="rect">
            <a:avLst/>
          </a:prstGeom>
        </p:spPr>
      </p:pic>
      <p:pic>
        <p:nvPicPr>
          <p:cNvPr id="5" name="Picture 4">
            <a:extLst>
              <a:ext uri="{FF2B5EF4-FFF2-40B4-BE49-F238E27FC236}">
                <a16:creationId xmlns:a16="http://schemas.microsoft.com/office/drawing/2014/main" id="{74CE6745-3903-A78A-E37E-8FAC34EB4753}"/>
              </a:ext>
            </a:extLst>
          </p:cNvPr>
          <p:cNvPicPr>
            <a:picLocks noChangeAspect="1"/>
          </p:cNvPicPr>
          <p:nvPr/>
        </p:nvPicPr>
        <p:blipFill>
          <a:blip r:embed="rId4"/>
          <a:stretch>
            <a:fillRect/>
          </a:stretch>
        </p:blipFill>
        <p:spPr>
          <a:xfrm>
            <a:off x="7273934" y="1500387"/>
            <a:ext cx="4706400" cy="3285067"/>
          </a:xfrm>
          <a:prstGeom prst="rect">
            <a:avLst/>
          </a:prstGeom>
        </p:spPr>
      </p:pic>
    </p:spTree>
    <p:extLst>
      <p:ext uri="{BB962C8B-B14F-4D97-AF65-F5344CB8AC3E}">
        <p14:creationId xmlns:p14="http://schemas.microsoft.com/office/powerpoint/2010/main" val="2707999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65015-19C0-9958-71E3-E7708781C409}"/>
              </a:ext>
            </a:extLst>
          </p:cNvPr>
          <p:cNvSpPr>
            <a:spLocks noGrp="1"/>
          </p:cNvSpPr>
          <p:nvPr>
            <p:ph type="title"/>
          </p:nvPr>
        </p:nvSpPr>
        <p:spPr/>
        <p:txBody>
          <a:bodyPr/>
          <a:lstStyle/>
          <a:p>
            <a:br>
              <a:rPr lang="en-GB" dirty="0"/>
            </a:br>
            <a:endParaRPr lang="en-GB" dirty="0"/>
          </a:p>
        </p:txBody>
      </p:sp>
      <p:sp>
        <p:nvSpPr>
          <p:cNvPr id="3" name="Content Placeholder 2">
            <a:extLst>
              <a:ext uri="{FF2B5EF4-FFF2-40B4-BE49-F238E27FC236}">
                <a16:creationId xmlns:a16="http://schemas.microsoft.com/office/drawing/2014/main" id="{60E1155A-6EB7-4481-2DF7-435C32C75CE8}"/>
              </a:ext>
            </a:extLst>
          </p:cNvPr>
          <p:cNvSpPr>
            <a:spLocks noGrp="1"/>
          </p:cNvSpPr>
          <p:nvPr>
            <p:ph idx="1"/>
          </p:nvPr>
        </p:nvSpPr>
        <p:spPr/>
        <p:txBody>
          <a:bodyPr>
            <a:normAutofit fontScale="70000" lnSpcReduction="20000"/>
          </a:bodyPr>
          <a:lstStyle/>
          <a:p>
            <a:pPr marL="0" indent="0">
              <a:buNone/>
            </a:pPr>
            <a:r>
              <a:rPr lang="en-US" sz="2900" b="1" dirty="0"/>
              <a:t>Diamond Ranking Activity: Reasons to look after Bees  </a:t>
            </a:r>
          </a:p>
          <a:p>
            <a:pPr marL="0" indent="0">
              <a:buNone/>
            </a:pPr>
            <a:r>
              <a:rPr lang="en-US" sz="2400" dirty="0"/>
              <a:t>Create nine (or more) statements that reflect social and </a:t>
            </a:r>
          </a:p>
          <a:p>
            <a:pPr marL="0" indent="0">
              <a:buNone/>
            </a:pPr>
            <a:r>
              <a:rPr lang="en-US" sz="2400" dirty="0"/>
              <a:t>global issues conveyed in your chosen piece of Art.  </a:t>
            </a:r>
          </a:p>
          <a:p>
            <a:pPr marL="0" indent="0">
              <a:buNone/>
            </a:pPr>
            <a:r>
              <a:rPr lang="en-US" sz="2400" dirty="0"/>
              <a:t>Working in small groups, ask learners to </a:t>
            </a:r>
          </a:p>
          <a:p>
            <a:pPr marL="0" indent="0">
              <a:buNone/>
            </a:pPr>
            <a:r>
              <a:rPr lang="en-US" sz="2400" dirty="0"/>
              <a:t>look at the nine statements.  </a:t>
            </a:r>
          </a:p>
          <a:p>
            <a:pPr marL="0" indent="0">
              <a:buNone/>
            </a:pPr>
            <a:r>
              <a:rPr lang="en-US" sz="2400" dirty="0"/>
              <a:t>They could add another reason, if they wish.    </a:t>
            </a:r>
          </a:p>
          <a:p>
            <a:pPr marL="0" indent="0">
              <a:buNone/>
            </a:pPr>
            <a:endParaRPr lang="en-US" sz="2400" dirty="0"/>
          </a:p>
          <a:p>
            <a:pPr marL="0" indent="0">
              <a:buNone/>
            </a:pPr>
            <a:r>
              <a:rPr lang="en-US" sz="2400" dirty="0"/>
              <a:t>Ask the group to discuss and agree </a:t>
            </a:r>
          </a:p>
          <a:p>
            <a:pPr marL="0" indent="0">
              <a:buNone/>
            </a:pPr>
            <a:r>
              <a:rPr lang="en-US" sz="2400" dirty="0"/>
              <a:t>how to rank the statements in a diamond shape.   </a:t>
            </a:r>
          </a:p>
          <a:p>
            <a:pPr marL="0" indent="0">
              <a:buNone/>
            </a:pPr>
            <a:r>
              <a:rPr lang="en-US" sz="2400" dirty="0"/>
              <a:t>The most agreed with statement goes at the top </a:t>
            </a:r>
          </a:p>
          <a:p>
            <a:pPr marL="0" indent="0">
              <a:buNone/>
            </a:pPr>
            <a:r>
              <a:rPr lang="en-US" sz="2400" dirty="0"/>
              <a:t>and least agreed with statement at the bottom.  </a:t>
            </a:r>
          </a:p>
          <a:p>
            <a:pPr marL="0" indent="0">
              <a:buNone/>
            </a:pPr>
            <a:r>
              <a:rPr lang="en-US" sz="2400" dirty="0"/>
              <a:t>Ask learners to discuss and justify their reasons. </a:t>
            </a:r>
            <a:endParaRPr lang="en-GB" sz="2400" dirty="0"/>
          </a:p>
        </p:txBody>
      </p:sp>
      <p:pic>
        <p:nvPicPr>
          <p:cNvPr id="4" name="Picture 3">
            <a:extLst>
              <a:ext uri="{FF2B5EF4-FFF2-40B4-BE49-F238E27FC236}">
                <a16:creationId xmlns:a16="http://schemas.microsoft.com/office/drawing/2014/main" id="{481E939F-9D17-9778-621B-A3F19B0B57EC}"/>
              </a:ext>
            </a:extLst>
          </p:cNvPr>
          <p:cNvPicPr>
            <a:picLocks noChangeAspect="1"/>
          </p:cNvPicPr>
          <p:nvPr/>
        </p:nvPicPr>
        <p:blipFill>
          <a:blip r:embed="rId2"/>
          <a:stretch>
            <a:fillRect/>
          </a:stretch>
        </p:blipFill>
        <p:spPr>
          <a:xfrm>
            <a:off x="729461" y="555425"/>
            <a:ext cx="8413209" cy="944962"/>
          </a:xfrm>
          <a:prstGeom prst="rect">
            <a:avLst/>
          </a:prstGeom>
        </p:spPr>
      </p:pic>
      <p:pic>
        <p:nvPicPr>
          <p:cNvPr id="5" name="Picture 4">
            <a:extLst>
              <a:ext uri="{FF2B5EF4-FFF2-40B4-BE49-F238E27FC236}">
                <a16:creationId xmlns:a16="http://schemas.microsoft.com/office/drawing/2014/main" id="{1CCAF764-C75D-321D-457C-AAE3240D2EB8}"/>
              </a:ext>
            </a:extLst>
          </p:cNvPr>
          <p:cNvPicPr>
            <a:picLocks noChangeAspect="1"/>
          </p:cNvPicPr>
          <p:nvPr/>
        </p:nvPicPr>
        <p:blipFill>
          <a:blip r:embed="rId3"/>
          <a:stretch>
            <a:fillRect/>
          </a:stretch>
        </p:blipFill>
        <p:spPr>
          <a:xfrm>
            <a:off x="8076054" y="2011680"/>
            <a:ext cx="2999492" cy="3956647"/>
          </a:xfrm>
          <a:prstGeom prst="rect">
            <a:avLst/>
          </a:prstGeom>
        </p:spPr>
      </p:pic>
    </p:spTree>
    <p:extLst>
      <p:ext uri="{BB962C8B-B14F-4D97-AF65-F5344CB8AC3E}">
        <p14:creationId xmlns:p14="http://schemas.microsoft.com/office/powerpoint/2010/main" val="1597528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65015-19C0-9958-71E3-E7708781C409}"/>
              </a:ext>
            </a:extLst>
          </p:cNvPr>
          <p:cNvSpPr>
            <a:spLocks noGrp="1"/>
          </p:cNvSpPr>
          <p:nvPr>
            <p:ph type="title"/>
          </p:nvPr>
        </p:nvSpPr>
        <p:spPr/>
        <p:txBody>
          <a:bodyPr/>
          <a:lstStyle/>
          <a:p>
            <a:br>
              <a:rPr lang="en-GB" dirty="0"/>
            </a:br>
            <a:endParaRPr lang="en-GB" dirty="0"/>
          </a:p>
        </p:txBody>
      </p:sp>
      <p:sp>
        <p:nvSpPr>
          <p:cNvPr id="3" name="Content Placeholder 2">
            <a:extLst>
              <a:ext uri="{FF2B5EF4-FFF2-40B4-BE49-F238E27FC236}">
                <a16:creationId xmlns:a16="http://schemas.microsoft.com/office/drawing/2014/main" id="{60E1155A-6EB7-4481-2DF7-435C32C75CE8}"/>
              </a:ext>
            </a:extLst>
          </p:cNvPr>
          <p:cNvSpPr>
            <a:spLocks noGrp="1"/>
          </p:cNvSpPr>
          <p:nvPr>
            <p:ph idx="1"/>
          </p:nvPr>
        </p:nvSpPr>
        <p:spPr/>
        <p:txBody>
          <a:bodyPr>
            <a:normAutofit/>
          </a:bodyPr>
          <a:lstStyle/>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r>
              <a:rPr lang="en-GB" sz="1200" dirty="0"/>
              <a:t>								African Honeybee by Ralph Root </a:t>
            </a:r>
          </a:p>
        </p:txBody>
      </p:sp>
      <p:pic>
        <p:nvPicPr>
          <p:cNvPr id="4" name="Picture 3">
            <a:extLst>
              <a:ext uri="{FF2B5EF4-FFF2-40B4-BE49-F238E27FC236}">
                <a16:creationId xmlns:a16="http://schemas.microsoft.com/office/drawing/2014/main" id="{481E939F-9D17-9778-621B-A3F19B0B57EC}"/>
              </a:ext>
            </a:extLst>
          </p:cNvPr>
          <p:cNvPicPr>
            <a:picLocks noChangeAspect="1"/>
          </p:cNvPicPr>
          <p:nvPr/>
        </p:nvPicPr>
        <p:blipFill>
          <a:blip r:embed="rId2"/>
          <a:stretch>
            <a:fillRect/>
          </a:stretch>
        </p:blipFill>
        <p:spPr>
          <a:xfrm>
            <a:off x="729461" y="555425"/>
            <a:ext cx="8413209" cy="944962"/>
          </a:xfrm>
          <a:prstGeom prst="rect">
            <a:avLst/>
          </a:prstGeom>
        </p:spPr>
      </p:pic>
      <p:pic>
        <p:nvPicPr>
          <p:cNvPr id="5" name="Picture 4">
            <a:extLst>
              <a:ext uri="{FF2B5EF4-FFF2-40B4-BE49-F238E27FC236}">
                <a16:creationId xmlns:a16="http://schemas.microsoft.com/office/drawing/2014/main" id="{98ACB356-020C-D4A1-5CDD-4CA58BDF6A93}"/>
              </a:ext>
            </a:extLst>
          </p:cNvPr>
          <p:cNvPicPr>
            <a:picLocks noChangeAspect="1"/>
          </p:cNvPicPr>
          <p:nvPr/>
        </p:nvPicPr>
        <p:blipFill>
          <a:blip r:embed="rId3"/>
          <a:stretch>
            <a:fillRect/>
          </a:stretch>
        </p:blipFill>
        <p:spPr>
          <a:xfrm>
            <a:off x="7870295" y="1295400"/>
            <a:ext cx="3800475" cy="3810000"/>
          </a:xfrm>
          <a:prstGeom prst="rect">
            <a:avLst/>
          </a:prstGeom>
        </p:spPr>
      </p:pic>
      <p:graphicFrame>
        <p:nvGraphicFramePr>
          <p:cNvPr id="6" name="Table 6">
            <a:extLst>
              <a:ext uri="{FF2B5EF4-FFF2-40B4-BE49-F238E27FC236}">
                <a16:creationId xmlns:a16="http://schemas.microsoft.com/office/drawing/2014/main" id="{4E0A5EBF-5113-7E13-EF98-47C17EFA119C}"/>
              </a:ext>
            </a:extLst>
          </p:cNvPr>
          <p:cNvGraphicFramePr>
            <a:graphicFrameLocks noGrp="1"/>
          </p:cNvGraphicFramePr>
          <p:nvPr>
            <p:extLst>
              <p:ext uri="{D42A27DB-BD31-4B8C-83A1-F6EECF244321}">
                <p14:modId xmlns:p14="http://schemas.microsoft.com/office/powerpoint/2010/main" val="4128594372"/>
              </p:ext>
            </p:extLst>
          </p:nvPr>
        </p:nvGraphicFramePr>
        <p:xfrm>
          <a:off x="474133" y="1500387"/>
          <a:ext cx="7247469" cy="4699502"/>
        </p:xfrm>
        <a:graphic>
          <a:graphicData uri="http://schemas.openxmlformats.org/drawingml/2006/table">
            <a:tbl>
              <a:tblPr firstRow="1" bandRow="1">
                <a:tableStyleId>{7DF18680-E054-41AD-8BC1-D1AEF772440D}</a:tableStyleId>
              </a:tblPr>
              <a:tblGrid>
                <a:gridCol w="2398891">
                  <a:extLst>
                    <a:ext uri="{9D8B030D-6E8A-4147-A177-3AD203B41FA5}">
                      <a16:colId xmlns:a16="http://schemas.microsoft.com/office/drawing/2014/main" val="1303056601"/>
                    </a:ext>
                  </a:extLst>
                </a:gridCol>
                <a:gridCol w="2424289">
                  <a:extLst>
                    <a:ext uri="{9D8B030D-6E8A-4147-A177-3AD203B41FA5}">
                      <a16:colId xmlns:a16="http://schemas.microsoft.com/office/drawing/2014/main" val="861397772"/>
                    </a:ext>
                  </a:extLst>
                </a:gridCol>
                <a:gridCol w="2424289">
                  <a:extLst>
                    <a:ext uri="{9D8B030D-6E8A-4147-A177-3AD203B41FA5}">
                      <a16:colId xmlns:a16="http://schemas.microsoft.com/office/drawing/2014/main" val="1265871441"/>
                    </a:ext>
                  </a:extLst>
                </a:gridCol>
              </a:tblGrid>
              <a:tr h="1557271">
                <a:tc>
                  <a:txBody>
                    <a:bodyPr/>
                    <a:lstStyle/>
                    <a:p>
                      <a:pPr algn="ctr"/>
                      <a:r>
                        <a:rPr lang="en-US" sz="1400" dirty="0"/>
                        <a:t>About 1 in every 3 human forkfuls of food is thanks to a bee </a:t>
                      </a:r>
                      <a:endParaRPr lang="en-GB" sz="1400" dirty="0"/>
                    </a:p>
                  </a:txBody>
                  <a:tcPr/>
                </a:tc>
                <a:tc>
                  <a:txBody>
                    <a:bodyPr/>
                    <a:lstStyle/>
                    <a:p>
                      <a:pPr algn="ctr"/>
                      <a:r>
                        <a:rPr lang="en-US" sz="1400" dirty="0"/>
                        <a:t>Bees pollinate around one sixth of  the flowering species world-wide, many trees and many grasses cows and other animals eat </a:t>
                      </a:r>
                    </a:p>
                    <a:p>
                      <a:pPr algn="ctr"/>
                      <a:endParaRPr lang="en-GB" sz="1400" dirty="0"/>
                    </a:p>
                  </a:txBody>
                  <a:tcPr/>
                </a:tc>
                <a:tc>
                  <a:txBody>
                    <a:bodyPr/>
                    <a:lstStyle/>
                    <a:p>
                      <a:pPr algn="ctr"/>
                      <a:r>
                        <a:rPr lang="en-US" sz="1400" dirty="0"/>
                        <a:t>Bees help make our cotton clothes by pollinating the cotton plant </a:t>
                      </a:r>
                      <a:endParaRPr lang="en-GB" sz="1400" dirty="0"/>
                    </a:p>
                  </a:txBody>
                  <a:tcPr/>
                </a:tc>
                <a:extLst>
                  <a:ext uri="{0D108BD9-81ED-4DB2-BD59-A6C34878D82A}">
                    <a16:rowId xmlns:a16="http://schemas.microsoft.com/office/drawing/2014/main" val="2555794227"/>
                  </a:ext>
                </a:extLst>
              </a:tr>
              <a:tr h="1557271">
                <a:tc>
                  <a:txBody>
                    <a:bodyPr/>
                    <a:lstStyle/>
                    <a:p>
                      <a:pPr algn="ctr"/>
                      <a:r>
                        <a:rPr lang="en-US" sz="1400" dirty="0"/>
                        <a:t>Bees pollinate around 80% of insect-pollinated crops </a:t>
                      </a:r>
                      <a:endParaRPr lang="en-GB" sz="1400" dirty="0"/>
                    </a:p>
                  </a:txBody>
                  <a:tcPr/>
                </a:tc>
                <a:tc>
                  <a:txBody>
                    <a:bodyPr/>
                    <a:lstStyle/>
                    <a:p>
                      <a:pPr algn="ctr"/>
                      <a:r>
                        <a:rPr lang="en-US" sz="1400" dirty="0"/>
                        <a:t>Honey contains health benefitting substances such as antioxidants, anti-</a:t>
                      </a:r>
                      <a:r>
                        <a:rPr lang="en-US" sz="1400" dirty="0" err="1"/>
                        <a:t>virals</a:t>
                      </a:r>
                      <a:r>
                        <a:rPr lang="en-US" sz="1400" dirty="0"/>
                        <a:t> and enzymes </a:t>
                      </a:r>
                      <a:endParaRPr lang="en-GB" sz="1400" dirty="0"/>
                    </a:p>
                  </a:txBody>
                  <a:tcPr/>
                </a:tc>
                <a:tc>
                  <a:txBody>
                    <a:bodyPr/>
                    <a:lstStyle/>
                    <a:p>
                      <a:pPr algn="ctr"/>
                      <a:r>
                        <a:rPr lang="en-US" sz="1400" dirty="0"/>
                        <a:t>Bees are clever and can work out the shortest possible route between flowers </a:t>
                      </a:r>
                      <a:endParaRPr lang="en-GB" sz="1400" dirty="0"/>
                    </a:p>
                  </a:txBody>
                  <a:tcPr/>
                </a:tc>
                <a:extLst>
                  <a:ext uri="{0D108BD9-81ED-4DB2-BD59-A6C34878D82A}">
                    <a16:rowId xmlns:a16="http://schemas.microsoft.com/office/drawing/2014/main" val="1680924687"/>
                  </a:ext>
                </a:extLst>
              </a:tr>
              <a:tr h="1557271">
                <a:tc>
                  <a:txBody>
                    <a:bodyPr/>
                    <a:lstStyle/>
                    <a:p>
                      <a:pPr algn="ctr"/>
                      <a:r>
                        <a:rPr lang="en-US" sz="1400" dirty="0"/>
                        <a:t>Bees are amazing – their wings flap 11 400 times a minute and they can fly for up to 6 miles as fast as 15 miles an hour. </a:t>
                      </a:r>
                      <a:endParaRPr lang="en-GB" sz="1400" dirty="0"/>
                    </a:p>
                  </a:txBody>
                  <a:tcPr/>
                </a:tc>
                <a:tc>
                  <a:txBody>
                    <a:bodyPr/>
                    <a:lstStyle/>
                    <a:p>
                      <a:pPr algn="ctr"/>
                      <a:r>
                        <a:rPr lang="en-US" sz="1400" dirty="0"/>
                        <a:t>Bees have an ancient history – fossils dating 150 M years and cave paintings from 7000 BC. </a:t>
                      </a:r>
                      <a:endParaRPr lang="en-GB" sz="1400" dirty="0"/>
                    </a:p>
                  </a:txBody>
                  <a:tcPr/>
                </a:tc>
                <a:tc>
                  <a:txBody>
                    <a:bodyPr/>
                    <a:lstStyle/>
                    <a:p>
                      <a:pPr algn="ctr"/>
                      <a:r>
                        <a:rPr lang="en-US" sz="1400" dirty="0"/>
                        <a:t>Lots of skincare products use honey and other bee products.</a:t>
                      </a:r>
                      <a:endParaRPr lang="en-GB" sz="1400" dirty="0"/>
                    </a:p>
                  </a:txBody>
                  <a:tcPr/>
                </a:tc>
                <a:extLst>
                  <a:ext uri="{0D108BD9-81ED-4DB2-BD59-A6C34878D82A}">
                    <a16:rowId xmlns:a16="http://schemas.microsoft.com/office/drawing/2014/main" val="2987747227"/>
                  </a:ext>
                </a:extLst>
              </a:tr>
            </a:tbl>
          </a:graphicData>
        </a:graphic>
      </p:graphicFrame>
    </p:spTree>
    <p:extLst>
      <p:ext uri="{BB962C8B-B14F-4D97-AF65-F5344CB8AC3E}">
        <p14:creationId xmlns:p14="http://schemas.microsoft.com/office/powerpoint/2010/main" val="2974343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65015-19C0-9958-71E3-E7708781C409}"/>
              </a:ext>
            </a:extLst>
          </p:cNvPr>
          <p:cNvSpPr>
            <a:spLocks noGrp="1"/>
          </p:cNvSpPr>
          <p:nvPr>
            <p:ph type="title"/>
          </p:nvPr>
        </p:nvSpPr>
        <p:spPr/>
        <p:txBody>
          <a:bodyPr/>
          <a:lstStyle/>
          <a:p>
            <a:br>
              <a:rPr lang="en-GB" dirty="0"/>
            </a:br>
            <a:endParaRPr lang="en-GB" dirty="0"/>
          </a:p>
        </p:txBody>
      </p:sp>
      <p:sp>
        <p:nvSpPr>
          <p:cNvPr id="3" name="Content Placeholder 2">
            <a:extLst>
              <a:ext uri="{FF2B5EF4-FFF2-40B4-BE49-F238E27FC236}">
                <a16:creationId xmlns:a16="http://schemas.microsoft.com/office/drawing/2014/main" id="{60E1155A-6EB7-4481-2DF7-435C32C75CE8}"/>
              </a:ext>
            </a:extLst>
          </p:cNvPr>
          <p:cNvSpPr>
            <a:spLocks noGrp="1"/>
          </p:cNvSpPr>
          <p:nvPr>
            <p:ph idx="1"/>
          </p:nvPr>
        </p:nvSpPr>
        <p:spPr/>
        <p:txBody>
          <a:bodyPr>
            <a:normAutofit fontScale="92500" lnSpcReduction="10000"/>
          </a:bodyPr>
          <a:lstStyle/>
          <a:p>
            <a:pPr marL="0" indent="0">
              <a:buNone/>
            </a:pPr>
            <a:r>
              <a:rPr lang="en-GB" sz="2000" b="1" dirty="0"/>
              <a:t>Futures Thinking</a:t>
            </a:r>
          </a:p>
          <a:p>
            <a:pPr marL="0" indent="0">
              <a:buNone/>
            </a:pPr>
            <a:r>
              <a:rPr lang="en-GB" sz="1700" dirty="0"/>
              <a:t>Seeing the Artwork as a freeze-frame (present), ask learners to consider what happened in the past of the painting and what might happen in the future.  </a:t>
            </a:r>
          </a:p>
          <a:p>
            <a:pPr marL="0" indent="0">
              <a:buNone/>
            </a:pPr>
            <a:endParaRPr lang="en-GB" sz="1700" dirty="0"/>
          </a:p>
          <a:p>
            <a:pPr marL="0" indent="0">
              <a:buNone/>
            </a:pPr>
            <a:r>
              <a:rPr lang="en-GB" sz="1700" dirty="0"/>
              <a:t>What is likely to happen next if nothing intervenes? </a:t>
            </a:r>
          </a:p>
          <a:p>
            <a:pPr marL="0" indent="0">
              <a:buNone/>
            </a:pPr>
            <a:r>
              <a:rPr lang="en-GB" sz="1700" dirty="0"/>
              <a:t>(Probable future)</a:t>
            </a:r>
          </a:p>
          <a:p>
            <a:pPr marL="0" indent="0">
              <a:buNone/>
            </a:pPr>
            <a:endParaRPr lang="en-GB" sz="1700" dirty="0"/>
          </a:p>
          <a:p>
            <a:pPr marL="0" indent="0">
              <a:buNone/>
            </a:pPr>
            <a:r>
              <a:rPr lang="en-GB" sz="1700" dirty="0"/>
              <a:t>What would be a preferable future? </a:t>
            </a:r>
          </a:p>
          <a:p>
            <a:pPr marL="0" indent="0">
              <a:buNone/>
            </a:pPr>
            <a:r>
              <a:rPr lang="en-GB" sz="1700" dirty="0"/>
              <a:t>What would need to happen for this to be the case? </a:t>
            </a:r>
          </a:p>
          <a:p>
            <a:pPr marL="0" indent="0">
              <a:buNone/>
            </a:pPr>
            <a:endParaRPr lang="en-GB" sz="1700" dirty="0"/>
          </a:p>
          <a:p>
            <a:pPr marL="0" indent="0">
              <a:buNone/>
            </a:pPr>
            <a:endParaRPr lang="en-GB" sz="1700" dirty="0"/>
          </a:p>
          <a:p>
            <a:pPr marL="0" indent="0">
              <a:buNone/>
            </a:pPr>
            <a:r>
              <a:rPr lang="en-GB" sz="1700" b="1" dirty="0"/>
              <a:t> </a:t>
            </a:r>
          </a:p>
          <a:p>
            <a:pPr marL="0" indent="0">
              <a:buNone/>
            </a:pPr>
            <a:endParaRPr lang="en-GB" sz="2000" b="1" dirty="0"/>
          </a:p>
          <a:p>
            <a:pPr marL="0" indent="0">
              <a:buNone/>
            </a:pPr>
            <a:endParaRPr lang="en-GB" sz="2000" b="1" dirty="0"/>
          </a:p>
        </p:txBody>
      </p:sp>
      <p:pic>
        <p:nvPicPr>
          <p:cNvPr id="4" name="Picture 3">
            <a:extLst>
              <a:ext uri="{FF2B5EF4-FFF2-40B4-BE49-F238E27FC236}">
                <a16:creationId xmlns:a16="http://schemas.microsoft.com/office/drawing/2014/main" id="{481E939F-9D17-9778-621B-A3F19B0B57EC}"/>
              </a:ext>
            </a:extLst>
          </p:cNvPr>
          <p:cNvPicPr>
            <a:picLocks noChangeAspect="1"/>
          </p:cNvPicPr>
          <p:nvPr/>
        </p:nvPicPr>
        <p:blipFill>
          <a:blip r:embed="rId2"/>
          <a:stretch>
            <a:fillRect/>
          </a:stretch>
        </p:blipFill>
        <p:spPr>
          <a:xfrm>
            <a:off x="729461" y="555425"/>
            <a:ext cx="8413209" cy="944962"/>
          </a:xfrm>
          <a:prstGeom prst="rect">
            <a:avLst/>
          </a:prstGeom>
        </p:spPr>
      </p:pic>
      <p:pic>
        <p:nvPicPr>
          <p:cNvPr id="6" name="Picture 5">
            <a:extLst>
              <a:ext uri="{FF2B5EF4-FFF2-40B4-BE49-F238E27FC236}">
                <a16:creationId xmlns:a16="http://schemas.microsoft.com/office/drawing/2014/main" id="{9A968834-25C6-A4A3-A839-76B8D63AC617}"/>
              </a:ext>
            </a:extLst>
          </p:cNvPr>
          <p:cNvPicPr>
            <a:picLocks noChangeAspect="1"/>
          </p:cNvPicPr>
          <p:nvPr/>
        </p:nvPicPr>
        <p:blipFill>
          <a:blip r:embed="rId3"/>
          <a:stretch>
            <a:fillRect/>
          </a:stretch>
        </p:blipFill>
        <p:spPr>
          <a:xfrm>
            <a:off x="6096000" y="3220941"/>
            <a:ext cx="5607572" cy="1926793"/>
          </a:xfrm>
          <a:prstGeom prst="rect">
            <a:avLst/>
          </a:prstGeom>
        </p:spPr>
      </p:pic>
    </p:spTree>
    <p:extLst>
      <p:ext uri="{BB962C8B-B14F-4D97-AF65-F5344CB8AC3E}">
        <p14:creationId xmlns:p14="http://schemas.microsoft.com/office/powerpoint/2010/main" val="1909013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65015-19C0-9958-71E3-E7708781C409}"/>
              </a:ext>
            </a:extLst>
          </p:cNvPr>
          <p:cNvSpPr>
            <a:spLocks noGrp="1"/>
          </p:cNvSpPr>
          <p:nvPr>
            <p:ph type="title"/>
          </p:nvPr>
        </p:nvSpPr>
        <p:spPr/>
        <p:txBody>
          <a:bodyPr/>
          <a:lstStyle/>
          <a:p>
            <a:br>
              <a:rPr lang="en-GB" dirty="0"/>
            </a:br>
            <a:endParaRPr lang="en-GB" dirty="0"/>
          </a:p>
        </p:txBody>
      </p:sp>
      <p:sp>
        <p:nvSpPr>
          <p:cNvPr id="3" name="Content Placeholder 2">
            <a:extLst>
              <a:ext uri="{FF2B5EF4-FFF2-40B4-BE49-F238E27FC236}">
                <a16:creationId xmlns:a16="http://schemas.microsoft.com/office/drawing/2014/main" id="{60E1155A-6EB7-4481-2DF7-435C32C75CE8}"/>
              </a:ext>
            </a:extLst>
          </p:cNvPr>
          <p:cNvSpPr>
            <a:spLocks noGrp="1"/>
          </p:cNvSpPr>
          <p:nvPr>
            <p:ph idx="1"/>
          </p:nvPr>
        </p:nvSpPr>
        <p:spPr/>
        <p:txBody>
          <a:bodyPr>
            <a:normAutofit fontScale="32500" lnSpcReduction="20000"/>
          </a:bodyPr>
          <a:lstStyle/>
          <a:p>
            <a:pPr marL="0" indent="0">
              <a:buNone/>
            </a:pPr>
            <a:r>
              <a:rPr lang="en-US" sz="4000" b="1" dirty="0"/>
              <a:t>The Sound of Temperature Rising Forever: Photography </a:t>
            </a:r>
          </a:p>
          <a:p>
            <a:pPr marL="0" indent="0">
              <a:buNone/>
            </a:pPr>
            <a:endParaRPr lang="en-US" sz="4000" dirty="0"/>
          </a:p>
          <a:p>
            <a:pPr marL="0" indent="0">
              <a:buNone/>
            </a:pPr>
            <a:r>
              <a:rPr lang="en-US" sz="4000" dirty="0"/>
              <a:t>The heavy smog in the background of the image is a </a:t>
            </a:r>
          </a:p>
          <a:p>
            <a:pPr marL="0" indent="0">
              <a:buNone/>
            </a:pPr>
            <a:r>
              <a:rPr lang="en-US" sz="4000" dirty="0"/>
              <a:t>combination of both the usual LA pollution and the </a:t>
            </a:r>
          </a:p>
          <a:p>
            <a:pPr marL="0" indent="0">
              <a:buNone/>
            </a:pPr>
            <a:r>
              <a:rPr lang="en-US" sz="4000" dirty="0"/>
              <a:t>lingering smoke from the wildfire that was still burning </a:t>
            </a:r>
          </a:p>
          <a:p>
            <a:pPr marL="0" indent="0">
              <a:buNone/>
            </a:pPr>
            <a:r>
              <a:rPr lang="en-US" sz="4000" dirty="0"/>
              <a:t>in the national forest near the city. </a:t>
            </a:r>
          </a:p>
          <a:p>
            <a:pPr marL="0" indent="0">
              <a:buNone/>
            </a:pPr>
            <a:endParaRPr lang="en-US" sz="4000" dirty="0"/>
          </a:p>
          <a:p>
            <a:pPr marL="0" indent="0">
              <a:buNone/>
            </a:pPr>
            <a:r>
              <a:rPr lang="en-US" sz="4000" dirty="0"/>
              <a:t>Use the Futures Thinking Tool to consider what has happened </a:t>
            </a:r>
          </a:p>
          <a:p>
            <a:pPr marL="0" indent="0">
              <a:buNone/>
            </a:pPr>
            <a:r>
              <a:rPr lang="en-US" sz="4000" dirty="0"/>
              <a:t>in the past to lead up to this moment and what might happen </a:t>
            </a:r>
          </a:p>
          <a:p>
            <a:pPr marL="0" indent="0">
              <a:buNone/>
            </a:pPr>
            <a:r>
              <a:rPr lang="en-US" sz="4000" dirty="0"/>
              <a:t>in the future if nothing changes.  Also consider what might happen </a:t>
            </a:r>
          </a:p>
          <a:p>
            <a:pPr marL="0" indent="0">
              <a:buNone/>
            </a:pPr>
            <a:r>
              <a:rPr lang="en-US" sz="4000" dirty="0"/>
              <a:t>in a preferable future and what steps or actions would need </a:t>
            </a:r>
          </a:p>
          <a:p>
            <a:pPr marL="0" indent="0">
              <a:buNone/>
            </a:pPr>
            <a:r>
              <a:rPr lang="en-US" sz="4000" dirty="0"/>
              <a:t>to occur before that could be possible.  </a:t>
            </a:r>
            <a:endParaRPr lang="en-US" sz="2200" dirty="0"/>
          </a:p>
          <a:p>
            <a:pPr marL="0" indent="0">
              <a:buNone/>
            </a:pPr>
            <a:r>
              <a:rPr lang="en-US" sz="2200" dirty="0"/>
              <a:t>							The Sound of Temperature Rising Forever by Christine Sun Kim </a:t>
            </a:r>
          </a:p>
          <a:p>
            <a:pPr marL="0" indent="0">
              <a:buNone/>
            </a:pPr>
            <a:r>
              <a:rPr lang="en-US" sz="2200" dirty="0"/>
              <a:t>								Photo: Ian Byers-</a:t>
            </a:r>
            <a:r>
              <a:rPr lang="en-US" sz="2200" dirty="0" err="1"/>
              <a:t>Gamber</a:t>
            </a:r>
            <a:r>
              <a:rPr lang="en-US" sz="2200" dirty="0"/>
              <a:t>.</a:t>
            </a:r>
          </a:p>
          <a:p>
            <a:pPr marL="0" indent="0">
              <a:buNone/>
            </a:pPr>
            <a:r>
              <a:rPr lang="en-US" sz="2200" dirty="0"/>
              <a:t>							 Image thanks to </a:t>
            </a:r>
            <a:r>
              <a:rPr lang="en-US" sz="2200" dirty="0">
                <a:hlinkClick r:id="rId2"/>
              </a:rPr>
              <a:t>https://fineacts.co/countdown</a:t>
            </a:r>
            <a:endParaRPr lang="en-US" sz="2200" dirty="0"/>
          </a:p>
          <a:p>
            <a:pPr marL="0" indent="0">
              <a:buNone/>
            </a:pPr>
            <a:endParaRPr lang="en-GB" sz="1050" dirty="0"/>
          </a:p>
        </p:txBody>
      </p:sp>
      <p:pic>
        <p:nvPicPr>
          <p:cNvPr id="4" name="Picture 3">
            <a:extLst>
              <a:ext uri="{FF2B5EF4-FFF2-40B4-BE49-F238E27FC236}">
                <a16:creationId xmlns:a16="http://schemas.microsoft.com/office/drawing/2014/main" id="{481E939F-9D17-9778-621B-A3F19B0B57EC}"/>
              </a:ext>
            </a:extLst>
          </p:cNvPr>
          <p:cNvPicPr>
            <a:picLocks noChangeAspect="1"/>
          </p:cNvPicPr>
          <p:nvPr/>
        </p:nvPicPr>
        <p:blipFill>
          <a:blip r:embed="rId3"/>
          <a:stretch>
            <a:fillRect/>
          </a:stretch>
        </p:blipFill>
        <p:spPr>
          <a:xfrm>
            <a:off x="729461" y="555425"/>
            <a:ext cx="8413209" cy="944962"/>
          </a:xfrm>
          <a:prstGeom prst="rect">
            <a:avLst/>
          </a:prstGeom>
        </p:spPr>
      </p:pic>
      <p:pic>
        <p:nvPicPr>
          <p:cNvPr id="5" name="Picture 4">
            <a:extLst>
              <a:ext uri="{FF2B5EF4-FFF2-40B4-BE49-F238E27FC236}">
                <a16:creationId xmlns:a16="http://schemas.microsoft.com/office/drawing/2014/main" id="{695164F0-49AF-B8E7-888E-D62EBCC74A83}"/>
              </a:ext>
            </a:extLst>
          </p:cNvPr>
          <p:cNvPicPr>
            <a:picLocks noChangeAspect="1"/>
          </p:cNvPicPr>
          <p:nvPr/>
        </p:nvPicPr>
        <p:blipFill>
          <a:blip r:embed="rId4"/>
          <a:stretch>
            <a:fillRect/>
          </a:stretch>
        </p:blipFill>
        <p:spPr>
          <a:xfrm>
            <a:off x="7060742" y="1500387"/>
            <a:ext cx="4401797" cy="3429000"/>
          </a:xfrm>
          <a:prstGeom prst="rect">
            <a:avLst/>
          </a:prstGeom>
        </p:spPr>
      </p:pic>
    </p:spTree>
    <p:extLst>
      <p:ext uri="{BB962C8B-B14F-4D97-AF65-F5344CB8AC3E}">
        <p14:creationId xmlns:p14="http://schemas.microsoft.com/office/powerpoint/2010/main" val="84368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421C36-E9D6-8241-A9F7-4C730326169C}"/>
              </a:ext>
            </a:extLst>
          </p:cNvPr>
          <p:cNvPicPr>
            <a:picLocks noChangeAspect="1"/>
          </p:cNvPicPr>
          <p:nvPr/>
        </p:nvPicPr>
        <p:blipFill>
          <a:blip r:embed="rId2"/>
          <a:stretch>
            <a:fillRect/>
          </a:stretch>
        </p:blipFill>
        <p:spPr>
          <a:xfrm>
            <a:off x="835152" y="4629139"/>
            <a:ext cx="2878667" cy="1360170"/>
          </a:xfrm>
          <a:prstGeom prst="rect">
            <a:avLst/>
          </a:prstGeom>
        </p:spPr>
      </p:pic>
      <p:sp>
        <p:nvSpPr>
          <p:cNvPr id="2" name="Title 1">
            <a:extLst>
              <a:ext uri="{FF2B5EF4-FFF2-40B4-BE49-F238E27FC236}">
                <a16:creationId xmlns:a16="http://schemas.microsoft.com/office/drawing/2014/main" id="{844CE938-9463-8216-5F23-9C2214B0078D}"/>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A03D7917-B2F0-2B71-FEA3-F15174A25A0C}"/>
              </a:ext>
            </a:extLst>
          </p:cNvPr>
          <p:cNvSpPr>
            <a:spLocks noGrp="1"/>
          </p:cNvSpPr>
          <p:nvPr>
            <p:ph sz="half" idx="1"/>
          </p:nvPr>
        </p:nvSpPr>
        <p:spPr>
          <a:xfrm>
            <a:off x="838200" y="2011680"/>
            <a:ext cx="4699000" cy="4160520"/>
          </a:xfrm>
        </p:spPr>
        <p:txBody>
          <a:bodyPr>
            <a:normAutofit fontScale="40000" lnSpcReduction="20000"/>
          </a:bodyPr>
          <a:lstStyle/>
          <a:p>
            <a:pPr marL="0" indent="0">
              <a:buNone/>
            </a:pPr>
            <a:r>
              <a:rPr lang="en-US" sz="4000" dirty="0"/>
              <a:t>Defined by the professional body </a:t>
            </a:r>
            <a:r>
              <a:rPr lang="en-US" sz="4000" b="1" dirty="0"/>
              <a:t>Sapere</a:t>
            </a:r>
            <a:r>
              <a:rPr lang="en-US" sz="4000" dirty="0"/>
              <a:t> as: </a:t>
            </a:r>
          </a:p>
          <a:p>
            <a:pPr marL="0" indent="0">
              <a:buNone/>
            </a:pPr>
            <a:r>
              <a:rPr lang="en-US" sz="4000" dirty="0"/>
              <a:t>‘A group of people used to thinking</a:t>
            </a:r>
          </a:p>
          <a:p>
            <a:pPr marL="0" indent="0">
              <a:buNone/>
            </a:pPr>
            <a:r>
              <a:rPr lang="en-US" sz="4000" dirty="0"/>
              <a:t>together with a view to increasing their</a:t>
            </a:r>
          </a:p>
          <a:p>
            <a:pPr marL="0" indent="0">
              <a:buNone/>
            </a:pPr>
            <a:r>
              <a:rPr lang="en-US" sz="4000" dirty="0"/>
              <a:t>understanding and appreciation of the</a:t>
            </a:r>
          </a:p>
          <a:p>
            <a:pPr marL="0" indent="0">
              <a:buNone/>
            </a:pPr>
            <a:r>
              <a:rPr lang="en-US" sz="4000" dirty="0"/>
              <a:t>world around them and each other.</a:t>
            </a:r>
          </a:p>
          <a:p>
            <a:pPr marL="0" indent="0">
              <a:buNone/>
            </a:pPr>
            <a:r>
              <a:rPr lang="en-US" sz="4000" dirty="0"/>
              <a:t>Philosophy can be used to improve</a:t>
            </a:r>
          </a:p>
          <a:p>
            <a:pPr marL="0" indent="0">
              <a:buNone/>
            </a:pPr>
            <a:r>
              <a:rPr lang="en-US" sz="4000" dirty="0"/>
              <a:t>teaching and learning, for the lasting</a:t>
            </a:r>
          </a:p>
          <a:p>
            <a:pPr marL="0" indent="0">
              <a:buNone/>
            </a:pPr>
            <a:r>
              <a:rPr lang="en-US" sz="4000" dirty="0"/>
              <a:t>benefit of individuals and communities.’</a:t>
            </a:r>
          </a:p>
          <a:p>
            <a:pPr marL="0" indent="0">
              <a:buNone/>
            </a:pPr>
            <a:endParaRPr lang="en-US" sz="4000" dirty="0"/>
          </a:p>
          <a:p>
            <a:pPr marL="0" indent="0">
              <a:buNone/>
            </a:pPr>
            <a:r>
              <a:rPr lang="en-US" sz="4000" dirty="0"/>
              <a:t> 		             </a:t>
            </a:r>
            <a:r>
              <a:rPr lang="en-US" sz="4000" b="1" dirty="0"/>
              <a:t>www.sapere.org.uk</a:t>
            </a:r>
          </a:p>
          <a:p>
            <a:pPr marL="0" indent="0">
              <a:buNone/>
            </a:pPr>
            <a:endParaRPr lang="en-GB" dirty="0"/>
          </a:p>
        </p:txBody>
      </p:sp>
      <p:sp>
        <p:nvSpPr>
          <p:cNvPr id="4" name="Content Placeholder 3">
            <a:extLst>
              <a:ext uri="{FF2B5EF4-FFF2-40B4-BE49-F238E27FC236}">
                <a16:creationId xmlns:a16="http://schemas.microsoft.com/office/drawing/2014/main" id="{A1B6AB00-B7D1-2204-C51D-EEDD03C09256}"/>
              </a:ext>
            </a:extLst>
          </p:cNvPr>
          <p:cNvSpPr>
            <a:spLocks noGrp="1"/>
          </p:cNvSpPr>
          <p:nvPr>
            <p:ph sz="half" idx="2"/>
          </p:nvPr>
        </p:nvSpPr>
        <p:spPr>
          <a:xfrm>
            <a:off x="5706533" y="2011680"/>
            <a:ext cx="5650315" cy="4160520"/>
          </a:xfrm>
        </p:spPr>
        <p:txBody>
          <a:bodyPr>
            <a:noAutofit/>
          </a:bodyPr>
          <a:lstStyle/>
          <a:p>
            <a:pPr marL="0" indent="0">
              <a:buNone/>
            </a:pPr>
            <a:r>
              <a:rPr lang="en-US" sz="1600" dirty="0"/>
              <a:t>Trickey and Topping (2004) detail a large-scale study in Scotland where children participated in a weekly P4C session. </a:t>
            </a:r>
          </a:p>
          <a:p>
            <a:pPr marL="0" indent="0">
              <a:buNone/>
            </a:pPr>
            <a:r>
              <a:rPr lang="en-US" sz="1600" dirty="0"/>
              <a:t>Statistically significant increases in children’s IQ scores over a period of a year were identified, compared with no increase in the scores of the control group.  </a:t>
            </a:r>
          </a:p>
          <a:p>
            <a:pPr marL="0" indent="0">
              <a:buNone/>
            </a:pPr>
            <a:r>
              <a:rPr lang="en-US" sz="1600" dirty="0"/>
              <a:t>The same study showed significant gains in verbal and non-verbal reasoning and along with improvements in listening, communication, </a:t>
            </a:r>
            <a:r>
              <a:rPr lang="en-US" sz="1600" dirty="0" err="1"/>
              <a:t>behaviour</a:t>
            </a:r>
            <a:r>
              <a:rPr lang="en-US" sz="1600" dirty="0"/>
              <a:t>, questioning, reasoning, reading, writing and understanding.  </a:t>
            </a:r>
          </a:p>
          <a:p>
            <a:pPr marL="0" indent="0">
              <a:buNone/>
            </a:pPr>
            <a:r>
              <a:rPr lang="en-US" sz="1600" dirty="0"/>
              <a:t>A closing of the gap between low- and high-achievement within classes was also found.</a:t>
            </a:r>
          </a:p>
          <a:p>
            <a:pPr marL="0" indent="0">
              <a:buNone/>
            </a:pPr>
            <a:endParaRPr lang="en-US" sz="1200" dirty="0"/>
          </a:p>
          <a:p>
            <a:pPr marL="0" indent="0">
              <a:buNone/>
            </a:pPr>
            <a:r>
              <a:rPr lang="en-US" sz="1200" dirty="0"/>
              <a:t>Trickey, S. &amp; Topping, K.J. (2004) Philosophy for children: a systematic review.   Research Papers in Education 19 (3) p365 – 380</a:t>
            </a:r>
            <a:endParaRPr lang="en-GB" sz="1200" dirty="0"/>
          </a:p>
        </p:txBody>
      </p:sp>
      <p:pic>
        <p:nvPicPr>
          <p:cNvPr id="6" name="Picture 5">
            <a:extLst>
              <a:ext uri="{FF2B5EF4-FFF2-40B4-BE49-F238E27FC236}">
                <a16:creationId xmlns:a16="http://schemas.microsoft.com/office/drawing/2014/main" id="{6402D7FB-F52B-043B-84E3-A1CBA4831B6C}"/>
              </a:ext>
            </a:extLst>
          </p:cNvPr>
          <p:cNvPicPr>
            <a:picLocks noChangeAspect="1"/>
          </p:cNvPicPr>
          <p:nvPr/>
        </p:nvPicPr>
        <p:blipFill>
          <a:blip r:embed="rId3"/>
          <a:stretch>
            <a:fillRect/>
          </a:stretch>
        </p:blipFill>
        <p:spPr>
          <a:xfrm>
            <a:off x="838200" y="555425"/>
            <a:ext cx="8413209" cy="944962"/>
          </a:xfrm>
          <a:prstGeom prst="rect">
            <a:avLst/>
          </a:prstGeom>
        </p:spPr>
      </p:pic>
    </p:spTree>
    <p:extLst>
      <p:ext uri="{BB962C8B-B14F-4D97-AF65-F5344CB8AC3E}">
        <p14:creationId xmlns:p14="http://schemas.microsoft.com/office/powerpoint/2010/main" val="3056774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EAFDF-7359-DBEF-E6C6-E84D47422E06}"/>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E43294A8-B7D0-6948-D429-0EF15CAC9268}"/>
              </a:ext>
            </a:extLst>
          </p:cNvPr>
          <p:cNvSpPr>
            <a:spLocks noGrp="1"/>
          </p:cNvSpPr>
          <p:nvPr>
            <p:ph idx="1"/>
          </p:nvPr>
        </p:nvSpPr>
        <p:spPr>
          <a:xfrm>
            <a:off x="838200" y="1803399"/>
            <a:ext cx="10515600" cy="4689475"/>
          </a:xfrm>
        </p:spPr>
        <p:txBody>
          <a:bodyPr>
            <a:normAutofit fontScale="92500" lnSpcReduction="10000"/>
          </a:bodyPr>
          <a:lstStyle/>
          <a:p>
            <a:pPr marL="0" indent="0">
              <a:buNone/>
            </a:pPr>
            <a:r>
              <a:rPr lang="en-GB" sz="2200" dirty="0"/>
              <a:t>Philosophy 4 Children (P4C) is a </a:t>
            </a:r>
            <a:r>
              <a:rPr lang="en-GB" sz="2200" b="1" dirty="0"/>
              <a:t>10-stage approach </a:t>
            </a:r>
            <a:r>
              <a:rPr lang="en-GB" sz="2200" dirty="0"/>
              <a:t>to philosophical enquiry in the </a:t>
            </a:r>
          </a:p>
          <a:p>
            <a:pPr marL="0" indent="0">
              <a:buNone/>
            </a:pPr>
            <a:r>
              <a:rPr lang="en-GB" sz="2200" dirty="0"/>
              <a:t>Classroom:  </a:t>
            </a:r>
          </a:p>
          <a:p>
            <a:pPr marL="0" indent="0">
              <a:buNone/>
            </a:pPr>
            <a:endParaRPr lang="en-GB" sz="2200" dirty="0"/>
          </a:p>
          <a:p>
            <a:pPr marL="514350" indent="-514350">
              <a:buAutoNum type="arabicPeriod"/>
            </a:pPr>
            <a:r>
              <a:rPr lang="en-GB" sz="1900" b="1" dirty="0">
                <a:solidFill>
                  <a:schemeClr val="accent2">
                    <a:lumMod val="75000"/>
                  </a:schemeClr>
                </a:solidFill>
              </a:rPr>
              <a:t>Preparation </a:t>
            </a:r>
          </a:p>
          <a:p>
            <a:pPr marL="0" indent="0">
              <a:buNone/>
            </a:pPr>
            <a:r>
              <a:rPr lang="en-US" sz="1900" dirty="0"/>
              <a:t>The class, group or community should sit in a circle so that everyone can see and hear </a:t>
            </a:r>
          </a:p>
          <a:p>
            <a:pPr marL="0" indent="0">
              <a:buNone/>
            </a:pPr>
            <a:r>
              <a:rPr lang="en-US" sz="1900" dirty="0"/>
              <a:t>each other.  Agree guidelines or ground-rules as a group – these can be re-visited as time </a:t>
            </a:r>
          </a:p>
          <a:p>
            <a:pPr marL="0" indent="0">
              <a:buNone/>
            </a:pPr>
            <a:r>
              <a:rPr lang="en-US" sz="1900" dirty="0"/>
              <a:t>goes on.  Warm-up or calm down activities can get everyone in the right frame of mind. </a:t>
            </a:r>
          </a:p>
          <a:p>
            <a:pPr marL="0" indent="0">
              <a:buNone/>
            </a:pPr>
            <a:r>
              <a:rPr lang="en-US" sz="1900" b="1" dirty="0">
                <a:solidFill>
                  <a:schemeClr val="accent2">
                    <a:lumMod val="75000"/>
                  </a:schemeClr>
                </a:solidFill>
              </a:rPr>
              <a:t>2.    Presentation </a:t>
            </a:r>
          </a:p>
          <a:p>
            <a:pPr marL="0" indent="0">
              <a:buNone/>
            </a:pPr>
            <a:r>
              <a:rPr lang="en-US" sz="1900" dirty="0"/>
              <a:t>A stimulus is used at the beginning of the enquiry to generate thinking and questions.  </a:t>
            </a:r>
          </a:p>
          <a:p>
            <a:pPr marL="0" indent="0">
              <a:buNone/>
            </a:pPr>
            <a:r>
              <a:rPr lang="en-US" sz="1900" dirty="0"/>
              <a:t>The stimulus can be a story, a picture, a work of art, a poem, a piece of music, a video</a:t>
            </a:r>
          </a:p>
          <a:p>
            <a:pPr marL="0" indent="0">
              <a:buNone/>
            </a:pPr>
            <a:r>
              <a:rPr lang="en-US" sz="1900" dirty="0"/>
              <a:t>clip….in fact almost anything that will stimulate thought and questions in participants </a:t>
            </a:r>
          </a:p>
          <a:p>
            <a:pPr marL="0" indent="0">
              <a:buNone/>
            </a:pPr>
            <a:r>
              <a:rPr lang="en-US" sz="1900" dirty="0"/>
              <a:t>minds. </a:t>
            </a:r>
            <a:endParaRPr lang="en-GB" sz="1900" dirty="0"/>
          </a:p>
        </p:txBody>
      </p:sp>
      <p:pic>
        <p:nvPicPr>
          <p:cNvPr id="5" name="Picture 4">
            <a:extLst>
              <a:ext uri="{FF2B5EF4-FFF2-40B4-BE49-F238E27FC236}">
                <a16:creationId xmlns:a16="http://schemas.microsoft.com/office/drawing/2014/main" id="{ED1049A6-5818-7BBE-5F9A-73C7550369B6}"/>
              </a:ext>
            </a:extLst>
          </p:cNvPr>
          <p:cNvPicPr>
            <a:picLocks noChangeAspect="1"/>
          </p:cNvPicPr>
          <p:nvPr/>
        </p:nvPicPr>
        <p:blipFill>
          <a:blip r:embed="rId2"/>
          <a:stretch>
            <a:fillRect/>
          </a:stretch>
        </p:blipFill>
        <p:spPr>
          <a:xfrm>
            <a:off x="838200" y="555425"/>
            <a:ext cx="8413209" cy="944962"/>
          </a:xfrm>
          <a:prstGeom prst="rect">
            <a:avLst/>
          </a:prstGeom>
        </p:spPr>
      </p:pic>
    </p:spTree>
    <p:extLst>
      <p:ext uri="{BB962C8B-B14F-4D97-AF65-F5344CB8AC3E}">
        <p14:creationId xmlns:p14="http://schemas.microsoft.com/office/powerpoint/2010/main" val="992891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EAFDF-7359-DBEF-E6C6-E84D47422E06}"/>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E43294A8-B7D0-6948-D429-0EF15CAC9268}"/>
              </a:ext>
            </a:extLst>
          </p:cNvPr>
          <p:cNvSpPr>
            <a:spLocks noGrp="1"/>
          </p:cNvSpPr>
          <p:nvPr>
            <p:ph idx="1"/>
          </p:nvPr>
        </p:nvSpPr>
        <p:spPr/>
        <p:txBody>
          <a:bodyPr>
            <a:normAutofit/>
          </a:bodyPr>
          <a:lstStyle/>
          <a:p>
            <a:pPr marL="514350" indent="-514350">
              <a:buAutoNum type="arabicPeriod" startAt="3"/>
            </a:pPr>
            <a:r>
              <a:rPr lang="en-US" sz="1800" b="1" dirty="0">
                <a:solidFill>
                  <a:schemeClr val="accent2">
                    <a:lumMod val="75000"/>
                  </a:schemeClr>
                </a:solidFill>
              </a:rPr>
              <a:t>Thinking time (private reflection) </a:t>
            </a:r>
          </a:p>
          <a:p>
            <a:pPr marL="0" indent="0">
              <a:buNone/>
            </a:pPr>
            <a:r>
              <a:rPr lang="en-US" sz="1800" dirty="0"/>
              <a:t>Allow some silent time for thinking, investigating thoughts and feelings in response to the </a:t>
            </a:r>
          </a:p>
          <a:p>
            <a:pPr marL="0" indent="0">
              <a:buNone/>
            </a:pPr>
            <a:r>
              <a:rPr lang="en-US" sz="1800" dirty="0"/>
              <a:t>stimulus and for processing confusions or reactions. This stage may be recorded in notes, </a:t>
            </a:r>
          </a:p>
          <a:p>
            <a:pPr marL="0" indent="0">
              <a:buNone/>
            </a:pPr>
            <a:r>
              <a:rPr lang="en-US" sz="1800" dirty="0"/>
              <a:t>pictures concept maps </a:t>
            </a:r>
            <a:r>
              <a:rPr lang="en-US" sz="1800" dirty="0" err="1"/>
              <a:t>etc</a:t>
            </a:r>
            <a:r>
              <a:rPr lang="en-US" sz="1800" dirty="0"/>
              <a:t> or may just remain in people’s minds. A ‘First thoughts’ sheet can </a:t>
            </a:r>
          </a:p>
          <a:p>
            <a:pPr marL="0" indent="0">
              <a:buNone/>
            </a:pPr>
            <a:r>
              <a:rPr lang="en-US" sz="1800" dirty="0"/>
              <a:t>be used. </a:t>
            </a:r>
          </a:p>
          <a:p>
            <a:pPr marL="342900" indent="-342900">
              <a:buAutoNum type="arabicPeriod" startAt="4"/>
            </a:pPr>
            <a:r>
              <a:rPr lang="en-US" sz="1800" b="1" dirty="0">
                <a:solidFill>
                  <a:schemeClr val="accent2">
                    <a:lumMod val="75000"/>
                  </a:schemeClr>
                </a:solidFill>
              </a:rPr>
              <a:t>  Conversation (shared reflection) </a:t>
            </a:r>
          </a:p>
          <a:p>
            <a:pPr marL="0" indent="0">
              <a:buNone/>
            </a:pPr>
            <a:r>
              <a:rPr lang="en-US" sz="1800" dirty="0"/>
              <a:t>Talking in groups of 2 or 3, people are invited to share their first thoughts and listen to other </a:t>
            </a:r>
          </a:p>
          <a:p>
            <a:pPr marL="0" indent="0">
              <a:buNone/>
            </a:pPr>
            <a:r>
              <a:rPr lang="en-US" sz="1800" dirty="0"/>
              <a:t>perspectives. </a:t>
            </a:r>
          </a:p>
          <a:p>
            <a:pPr marL="0" indent="0">
              <a:buNone/>
            </a:pPr>
            <a:endParaRPr lang="en-US" sz="1800" b="1" dirty="0">
              <a:solidFill>
                <a:schemeClr val="accent2">
                  <a:lumMod val="75000"/>
                </a:schemeClr>
              </a:solidFill>
            </a:endParaRPr>
          </a:p>
          <a:p>
            <a:pPr marL="0" indent="0">
              <a:buNone/>
            </a:pPr>
            <a:endParaRPr lang="en-GB" dirty="0"/>
          </a:p>
        </p:txBody>
      </p:sp>
      <p:pic>
        <p:nvPicPr>
          <p:cNvPr id="5" name="Picture 4">
            <a:extLst>
              <a:ext uri="{FF2B5EF4-FFF2-40B4-BE49-F238E27FC236}">
                <a16:creationId xmlns:a16="http://schemas.microsoft.com/office/drawing/2014/main" id="{ED1049A6-5818-7BBE-5F9A-73C7550369B6}"/>
              </a:ext>
            </a:extLst>
          </p:cNvPr>
          <p:cNvPicPr>
            <a:picLocks noChangeAspect="1"/>
          </p:cNvPicPr>
          <p:nvPr/>
        </p:nvPicPr>
        <p:blipFill>
          <a:blip r:embed="rId2"/>
          <a:stretch>
            <a:fillRect/>
          </a:stretch>
        </p:blipFill>
        <p:spPr>
          <a:xfrm>
            <a:off x="838200" y="555425"/>
            <a:ext cx="8413209" cy="944962"/>
          </a:xfrm>
          <a:prstGeom prst="rect">
            <a:avLst/>
          </a:prstGeom>
        </p:spPr>
      </p:pic>
    </p:spTree>
    <p:extLst>
      <p:ext uri="{BB962C8B-B14F-4D97-AF65-F5344CB8AC3E}">
        <p14:creationId xmlns:p14="http://schemas.microsoft.com/office/powerpoint/2010/main" val="28709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EAFDF-7359-DBEF-E6C6-E84D47422E06}"/>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E43294A8-B7D0-6948-D429-0EF15CAC9268}"/>
              </a:ext>
            </a:extLst>
          </p:cNvPr>
          <p:cNvSpPr>
            <a:spLocks noGrp="1"/>
          </p:cNvSpPr>
          <p:nvPr>
            <p:ph idx="1"/>
          </p:nvPr>
        </p:nvSpPr>
        <p:spPr/>
        <p:txBody>
          <a:bodyPr>
            <a:normAutofit/>
          </a:bodyPr>
          <a:lstStyle/>
          <a:p>
            <a:pPr marL="457200" indent="-457200">
              <a:buAutoNum type="arabicPeriod" startAt="5"/>
            </a:pPr>
            <a:r>
              <a:rPr lang="en-GB" sz="2000" b="1" dirty="0">
                <a:solidFill>
                  <a:schemeClr val="accent2">
                    <a:lumMod val="75000"/>
                  </a:schemeClr>
                </a:solidFill>
              </a:rPr>
              <a:t>Generating questions </a:t>
            </a:r>
          </a:p>
          <a:p>
            <a:pPr marL="0" indent="0">
              <a:buNone/>
            </a:pPr>
            <a:r>
              <a:rPr lang="en-US" sz="2000" dirty="0"/>
              <a:t>The conversation should naturally flow from sharing first thoughts to generating a </a:t>
            </a:r>
          </a:p>
          <a:p>
            <a:pPr marL="0" indent="0">
              <a:buNone/>
            </a:pPr>
            <a:r>
              <a:rPr lang="en-US" sz="2000" dirty="0"/>
              <a:t>question which the pair or three can present to the group.  Each pair contribute a </a:t>
            </a:r>
          </a:p>
          <a:p>
            <a:pPr marL="0" indent="0">
              <a:buNone/>
            </a:pPr>
            <a:r>
              <a:rPr lang="en-US" sz="2000" dirty="0"/>
              <a:t>question, which is written up on a flip-chart with the names of the authors.  </a:t>
            </a:r>
          </a:p>
          <a:p>
            <a:pPr marL="0" indent="0">
              <a:buNone/>
            </a:pPr>
            <a:r>
              <a:rPr lang="en-US" sz="2000" dirty="0"/>
              <a:t>‘I wonder…’ sheets can be used. </a:t>
            </a:r>
          </a:p>
          <a:p>
            <a:pPr marL="457200" indent="-457200">
              <a:buAutoNum type="arabicPeriod" startAt="6"/>
            </a:pPr>
            <a:r>
              <a:rPr lang="en-US" sz="2000" b="1" dirty="0">
                <a:solidFill>
                  <a:schemeClr val="accent2">
                    <a:lumMod val="75000"/>
                  </a:schemeClr>
                </a:solidFill>
              </a:rPr>
              <a:t>Airing of questions </a:t>
            </a:r>
          </a:p>
          <a:p>
            <a:pPr marL="0" indent="0">
              <a:buNone/>
            </a:pPr>
            <a:r>
              <a:rPr lang="en-US" sz="2000" dirty="0"/>
              <a:t>Each pair are invited to explain or clarify their question (some questions do not </a:t>
            </a:r>
          </a:p>
          <a:p>
            <a:pPr marL="0" indent="0">
              <a:buNone/>
            </a:pPr>
            <a:r>
              <a:rPr lang="en-US" sz="2000" dirty="0"/>
              <a:t>require this!)  During the airing stage, questions may also be sorted according to </a:t>
            </a:r>
          </a:p>
          <a:p>
            <a:pPr marL="0" indent="0">
              <a:buNone/>
            </a:pPr>
            <a:r>
              <a:rPr lang="en-US" sz="2000" dirty="0"/>
              <a:t>themes or issues, amalgamated, or linked in some way.</a:t>
            </a:r>
          </a:p>
          <a:p>
            <a:pPr marL="0" indent="0">
              <a:buNone/>
            </a:pPr>
            <a:endParaRPr lang="en-US" sz="2000" dirty="0"/>
          </a:p>
        </p:txBody>
      </p:sp>
      <p:pic>
        <p:nvPicPr>
          <p:cNvPr id="5" name="Picture 4">
            <a:extLst>
              <a:ext uri="{FF2B5EF4-FFF2-40B4-BE49-F238E27FC236}">
                <a16:creationId xmlns:a16="http://schemas.microsoft.com/office/drawing/2014/main" id="{ED1049A6-5818-7BBE-5F9A-73C7550369B6}"/>
              </a:ext>
            </a:extLst>
          </p:cNvPr>
          <p:cNvPicPr>
            <a:picLocks noChangeAspect="1"/>
          </p:cNvPicPr>
          <p:nvPr/>
        </p:nvPicPr>
        <p:blipFill>
          <a:blip r:embed="rId2"/>
          <a:stretch>
            <a:fillRect/>
          </a:stretch>
        </p:blipFill>
        <p:spPr>
          <a:xfrm>
            <a:off x="838200" y="555425"/>
            <a:ext cx="8413209" cy="944962"/>
          </a:xfrm>
          <a:prstGeom prst="rect">
            <a:avLst/>
          </a:prstGeom>
        </p:spPr>
      </p:pic>
    </p:spTree>
    <p:extLst>
      <p:ext uri="{BB962C8B-B14F-4D97-AF65-F5344CB8AC3E}">
        <p14:creationId xmlns:p14="http://schemas.microsoft.com/office/powerpoint/2010/main" val="3742711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0E7F76-FB14-2BC4-CCFB-E5DCAF028077}"/>
              </a:ext>
            </a:extLst>
          </p:cNvPr>
          <p:cNvSpPr txBox="1"/>
          <p:nvPr/>
        </p:nvSpPr>
        <p:spPr>
          <a:xfrm>
            <a:off x="838200" y="160867"/>
            <a:ext cx="10515600" cy="1850496"/>
          </a:xfrm>
          <a:prstGeom prst="rect">
            <a:avLst/>
          </a:prstGeom>
        </p:spPr>
        <p:txBody>
          <a:bodyPr vert="horz" lIns="91440" tIns="45720" rIns="91440" bIns="45720" rtlCol="0" anchor="ctr">
            <a:normAutofit fontScale="92500"/>
          </a:bodyPr>
          <a:lstStyle/>
          <a:p>
            <a:pPr>
              <a:lnSpc>
                <a:spcPct val="90000"/>
              </a:lnSpc>
              <a:spcBef>
                <a:spcPct val="0"/>
              </a:spcBef>
              <a:spcAft>
                <a:spcPts val="600"/>
              </a:spcAft>
            </a:pPr>
            <a:endParaRPr lang="en-US" sz="2600" i="1" dirty="0">
              <a:latin typeface="+mj-lt"/>
              <a:ea typeface="+mj-ea"/>
              <a:cs typeface="+mj-cs"/>
            </a:endParaRPr>
          </a:p>
          <a:p>
            <a:pPr>
              <a:lnSpc>
                <a:spcPct val="90000"/>
              </a:lnSpc>
              <a:spcBef>
                <a:spcPct val="0"/>
              </a:spcBef>
              <a:spcAft>
                <a:spcPts val="600"/>
              </a:spcAft>
            </a:pPr>
            <a:r>
              <a:rPr lang="en-US" sz="2200" b="1" i="1" dirty="0">
                <a:latin typeface="+mj-lt"/>
                <a:ea typeface="+mj-ea"/>
                <a:cs typeface="+mj-cs"/>
              </a:rPr>
              <a:t>Introduction:</a:t>
            </a:r>
            <a:r>
              <a:rPr lang="en-US" sz="2200" i="1" dirty="0">
                <a:latin typeface="+mj-lt"/>
                <a:ea typeface="+mj-ea"/>
                <a:cs typeface="+mj-cs"/>
              </a:rPr>
              <a:t> This course looks at how global learning methodologies can be used to explore Art in the classroom.  </a:t>
            </a:r>
          </a:p>
          <a:p>
            <a:pPr>
              <a:lnSpc>
                <a:spcPct val="90000"/>
              </a:lnSpc>
              <a:spcBef>
                <a:spcPct val="0"/>
              </a:spcBef>
              <a:spcAft>
                <a:spcPts val="600"/>
              </a:spcAft>
            </a:pPr>
            <a:r>
              <a:rPr lang="en-US" sz="2200" i="1" dirty="0">
                <a:latin typeface="+mj-lt"/>
                <a:ea typeface="+mj-ea"/>
                <a:cs typeface="+mj-cs"/>
              </a:rPr>
              <a:t>It begins with teacher-level thinking and contains lots of ideas for classroom work. </a:t>
            </a:r>
          </a:p>
          <a:p>
            <a:pPr>
              <a:lnSpc>
                <a:spcPct val="90000"/>
              </a:lnSpc>
              <a:spcBef>
                <a:spcPct val="0"/>
              </a:spcBef>
              <a:spcAft>
                <a:spcPts val="600"/>
              </a:spcAft>
            </a:pPr>
            <a:r>
              <a:rPr lang="en-US" sz="2200" i="1" dirty="0">
                <a:latin typeface="+mj-lt"/>
                <a:ea typeface="+mj-ea"/>
                <a:cs typeface="+mj-cs"/>
              </a:rPr>
              <a:t>Each section can be standalone or a cumulative experience.  </a:t>
            </a:r>
          </a:p>
          <a:p>
            <a:pPr>
              <a:lnSpc>
                <a:spcPct val="90000"/>
              </a:lnSpc>
              <a:spcBef>
                <a:spcPct val="0"/>
              </a:spcBef>
              <a:spcAft>
                <a:spcPts val="600"/>
              </a:spcAft>
            </a:pPr>
            <a:endParaRPr lang="en-US" sz="2800" i="1" dirty="0">
              <a:latin typeface="+mj-lt"/>
              <a:ea typeface="+mj-ea"/>
              <a:cs typeface="+mj-cs"/>
            </a:endParaRPr>
          </a:p>
        </p:txBody>
      </p:sp>
      <p:graphicFrame>
        <p:nvGraphicFramePr>
          <p:cNvPr id="5" name="TextBox 2">
            <a:extLst>
              <a:ext uri="{FF2B5EF4-FFF2-40B4-BE49-F238E27FC236}">
                <a16:creationId xmlns:a16="http://schemas.microsoft.com/office/drawing/2014/main" id="{38A14C04-FD5B-8328-301A-5B9F6E527E71}"/>
              </a:ext>
            </a:extLst>
          </p:cNvPr>
          <p:cNvGraphicFramePr/>
          <p:nvPr>
            <p:extLst>
              <p:ext uri="{D42A27DB-BD31-4B8C-83A1-F6EECF244321}">
                <p14:modId xmlns:p14="http://schemas.microsoft.com/office/powerpoint/2010/main" val="4084982759"/>
              </p:ext>
            </p:extLst>
          </p:nvPr>
        </p:nvGraphicFramePr>
        <p:xfrm>
          <a:off x="838200" y="2260600"/>
          <a:ext cx="10515600" cy="429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8721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EAFDF-7359-DBEF-E6C6-E84D47422E06}"/>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E43294A8-B7D0-6948-D429-0EF15CAC9268}"/>
              </a:ext>
            </a:extLst>
          </p:cNvPr>
          <p:cNvSpPr>
            <a:spLocks noGrp="1"/>
          </p:cNvSpPr>
          <p:nvPr>
            <p:ph idx="1"/>
          </p:nvPr>
        </p:nvSpPr>
        <p:spPr/>
        <p:txBody>
          <a:bodyPr>
            <a:normAutofit/>
          </a:bodyPr>
          <a:lstStyle/>
          <a:p>
            <a:pPr marL="457200" indent="-457200">
              <a:buAutoNum type="arabicPeriod" startAt="7"/>
            </a:pPr>
            <a:r>
              <a:rPr lang="en-GB" sz="2000" b="1" dirty="0">
                <a:solidFill>
                  <a:schemeClr val="accent2">
                    <a:lumMod val="75000"/>
                  </a:schemeClr>
                </a:solidFill>
              </a:rPr>
              <a:t>Selection </a:t>
            </a:r>
          </a:p>
          <a:p>
            <a:pPr marL="0" indent="0">
              <a:buNone/>
            </a:pPr>
            <a:r>
              <a:rPr lang="en-US" sz="2000" dirty="0"/>
              <a:t>The whole group votes for the question they would like to go forward to the </a:t>
            </a:r>
          </a:p>
          <a:p>
            <a:pPr marL="0" indent="0">
              <a:buNone/>
            </a:pPr>
            <a:r>
              <a:rPr lang="en-US" sz="2000" dirty="0"/>
              <a:t>discussion.  Many voting systems can be used, e.g. closed eyes, three choices </a:t>
            </a:r>
          </a:p>
          <a:p>
            <a:pPr marL="0" indent="0">
              <a:buNone/>
            </a:pPr>
            <a:r>
              <a:rPr lang="en-US" sz="2000" dirty="0"/>
              <a:t>in order of preference, sticky dots etc.  A question is chosen for discussion, with the </a:t>
            </a:r>
          </a:p>
          <a:p>
            <a:pPr marL="0" indent="0">
              <a:buNone/>
            </a:pPr>
            <a:r>
              <a:rPr lang="en-US" sz="2000" dirty="0"/>
              <a:t>questions coming second and third held in reserve. </a:t>
            </a:r>
          </a:p>
          <a:p>
            <a:pPr marL="457200" indent="-457200">
              <a:buAutoNum type="arabicPeriod" startAt="8"/>
            </a:pPr>
            <a:r>
              <a:rPr lang="en-GB" sz="2000" b="1" dirty="0">
                <a:solidFill>
                  <a:schemeClr val="accent2">
                    <a:lumMod val="75000"/>
                  </a:schemeClr>
                </a:solidFill>
              </a:rPr>
              <a:t>First Words </a:t>
            </a:r>
          </a:p>
          <a:p>
            <a:pPr marL="0" indent="0">
              <a:buNone/>
            </a:pPr>
            <a:r>
              <a:rPr lang="en-US" sz="2000" dirty="0"/>
              <a:t>The chosen question is introduced by the authors and they are asked to say a few </a:t>
            </a:r>
          </a:p>
          <a:p>
            <a:pPr marL="0" indent="0">
              <a:buNone/>
            </a:pPr>
            <a:r>
              <a:rPr lang="en-US" sz="2000" dirty="0"/>
              <a:t>words about why they decided upon that question and the thinking behind it. </a:t>
            </a:r>
            <a:endParaRPr lang="en-GB" sz="2000" dirty="0"/>
          </a:p>
        </p:txBody>
      </p:sp>
      <p:pic>
        <p:nvPicPr>
          <p:cNvPr id="5" name="Picture 4">
            <a:extLst>
              <a:ext uri="{FF2B5EF4-FFF2-40B4-BE49-F238E27FC236}">
                <a16:creationId xmlns:a16="http://schemas.microsoft.com/office/drawing/2014/main" id="{ED1049A6-5818-7BBE-5F9A-73C7550369B6}"/>
              </a:ext>
            </a:extLst>
          </p:cNvPr>
          <p:cNvPicPr>
            <a:picLocks noChangeAspect="1"/>
          </p:cNvPicPr>
          <p:nvPr/>
        </p:nvPicPr>
        <p:blipFill>
          <a:blip r:embed="rId2"/>
          <a:stretch>
            <a:fillRect/>
          </a:stretch>
        </p:blipFill>
        <p:spPr>
          <a:xfrm>
            <a:off x="838200" y="555425"/>
            <a:ext cx="8413209" cy="944962"/>
          </a:xfrm>
          <a:prstGeom prst="rect">
            <a:avLst/>
          </a:prstGeom>
        </p:spPr>
      </p:pic>
    </p:spTree>
    <p:extLst>
      <p:ext uri="{BB962C8B-B14F-4D97-AF65-F5344CB8AC3E}">
        <p14:creationId xmlns:p14="http://schemas.microsoft.com/office/powerpoint/2010/main" val="2997620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EAFDF-7359-DBEF-E6C6-E84D47422E06}"/>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E43294A8-B7D0-6948-D429-0EF15CAC9268}"/>
              </a:ext>
            </a:extLst>
          </p:cNvPr>
          <p:cNvSpPr>
            <a:spLocks noGrp="1"/>
          </p:cNvSpPr>
          <p:nvPr>
            <p:ph idx="1"/>
          </p:nvPr>
        </p:nvSpPr>
        <p:spPr/>
        <p:txBody>
          <a:bodyPr>
            <a:noAutofit/>
          </a:bodyPr>
          <a:lstStyle/>
          <a:p>
            <a:pPr marL="514350" indent="-514350">
              <a:buAutoNum type="arabicPeriod" startAt="9"/>
            </a:pPr>
            <a:r>
              <a:rPr lang="en-GB" sz="2000" b="1" dirty="0">
                <a:solidFill>
                  <a:schemeClr val="accent2">
                    <a:lumMod val="75000"/>
                  </a:schemeClr>
                </a:solidFill>
              </a:rPr>
              <a:t>Building</a:t>
            </a:r>
            <a:r>
              <a:rPr lang="en-GB" sz="2000" dirty="0"/>
              <a:t> </a:t>
            </a:r>
          </a:p>
          <a:p>
            <a:pPr marL="0" indent="0">
              <a:buNone/>
            </a:pPr>
            <a:r>
              <a:rPr lang="en-US" sz="2000" dirty="0"/>
              <a:t>Responses to first words are invited from other members of the group.  It is important that all members of the group are given the chance to express their opinions, views and feelings about the question in an orderly manner.  These are very important skills, developed over time.  People must listen to others and consider their views respectfully. A time to revisit the ground-rules if necessary! </a:t>
            </a:r>
          </a:p>
          <a:p>
            <a:pPr marL="0" indent="0">
              <a:buNone/>
            </a:pPr>
            <a:endParaRPr lang="en-US" sz="2000" dirty="0"/>
          </a:p>
          <a:p>
            <a:pPr marL="0" indent="0">
              <a:buNone/>
            </a:pPr>
            <a:r>
              <a:rPr lang="en-US" sz="2000" b="1" dirty="0">
                <a:solidFill>
                  <a:schemeClr val="accent2">
                    <a:lumMod val="75000"/>
                  </a:schemeClr>
                </a:solidFill>
              </a:rPr>
              <a:t>10. Final words </a:t>
            </a:r>
          </a:p>
          <a:p>
            <a:pPr marL="0" indent="0">
              <a:buNone/>
            </a:pPr>
            <a:r>
              <a:rPr lang="en-US" sz="2000" dirty="0"/>
              <a:t>Some time is given for private reflection at the end of the discussion.  After a few  minutes each person can share their final thoughts if they choose.  This can be by going around the circle and speaking or by writing something down or drawing, which can be compared to first thoughts before the discussion. </a:t>
            </a:r>
            <a:endParaRPr lang="en-GB" sz="2000" dirty="0"/>
          </a:p>
        </p:txBody>
      </p:sp>
      <p:pic>
        <p:nvPicPr>
          <p:cNvPr id="5" name="Picture 4">
            <a:extLst>
              <a:ext uri="{FF2B5EF4-FFF2-40B4-BE49-F238E27FC236}">
                <a16:creationId xmlns:a16="http://schemas.microsoft.com/office/drawing/2014/main" id="{ED1049A6-5818-7BBE-5F9A-73C7550369B6}"/>
              </a:ext>
            </a:extLst>
          </p:cNvPr>
          <p:cNvPicPr>
            <a:picLocks noChangeAspect="1"/>
          </p:cNvPicPr>
          <p:nvPr/>
        </p:nvPicPr>
        <p:blipFill>
          <a:blip r:embed="rId2"/>
          <a:stretch>
            <a:fillRect/>
          </a:stretch>
        </p:blipFill>
        <p:spPr>
          <a:xfrm>
            <a:off x="838200" y="555425"/>
            <a:ext cx="8413209" cy="944962"/>
          </a:xfrm>
          <a:prstGeom prst="rect">
            <a:avLst/>
          </a:prstGeom>
        </p:spPr>
      </p:pic>
    </p:spTree>
    <p:extLst>
      <p:ext uri="{BB962C8B-B14F-4D97-AF65-F5344CB8AC3E}">
        <p14:creationId xmlns:p14="http://schemas.microsoft.com/office/powerpoint/2010/main" val="777462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EAFDF-7359-DBEF-E6C6-E84D47422E06}"/>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E43294A8-B7D0-6948-D429-0EF15CAC9268}"/>
              </a:ext>
            </a:extLst>
          </p:cNvPr>
          <p:cNvSpPr>
            <a:spLocks noGrp="1"/>
          </p:cNvSpPr>
          <p:nvPr>
            <p:ph idx="1"/>
          </p:nvPr>
        </p:nvSpPr>
        <p:spPr/>
        <p:txBody>
          <a:bodyPr>
            <a:normAutofit fontScale="70000" lnSpcReduction="20000"/>
          </a:bodyPr>
          <a:lstStyle/>
          <a:p>
            <a:pPr marL="0" indent="0">
              <a:buNone/>
            </a:pPr>
            <a:endParaRPr lang="en-GB" sz="1600" dirty="0"/>
          </a:p>
          <a:p>
            <a:pPr marL="0" indent="0">
              <a:buNone/>
            </a:pPr>
            <a:r>
              <a:rPr lang="en-GB" sz="2600" dirty="0"/>
              <a:t>Contemporary French artist </a:t>
            </a:r>
            <a:r>
              <a:rPr lang="de-DE" sz="2600" dirty="0"/>
              <a:t>Aziseh Emmanuel‘s </a:t>
            </a:r>
          </a:p>
          <a:p>
            <a:pPr marL="0" indent="0">
              <a:buNone/>
            </a:pPr>
            <a:r>
              <a:rPr lang="de-DE" sz="2600" dirty="0"/>
              <a:t>colourful painting of two children would make </a:t>
            </a:r>
          </a:p>
          <a:p>
            <a:pPr marL="0" indent="0">
              <a:buNone/>
            </a:pPr>
            <a:r>
              <a:rPr lang="de-DE" sz="2600" dirty="0"/>
              <a:t>a great stimulus for a P4C enquiry.  </a:t>
            </a:r>
          </a:p>
          <a:p>
            <a:pPr marL="0" indent="0">
              <a:buNone/>
            </a:pPr>
            <a:endParaRPr lang="de-DE" sz="2600" dirty="0"/>
          </a:p>
          <a:p>
            <a:pPr marL="0" indent="0">
              <a:buNone/>
            </a:pPr>
            <a:r>
              <a:rPr lang="de-DE" sz="2600" dirty="0"/>
              <a:t>As preparation ask learners, in pairs,  to look closely </a:t>
            </a:r>
          </a:p>
          <a:p>
            <a:pPr marL="0" indent="0">
              <a:buNone/>
            </a:pPr>
            <a:r>
              <a:rPr lang="de-DE" sz="2600" dirty="0"/>
              <a:t>at the painting first, making observations, </a:t>
            </a:r>
          </a:p>
          <a:p>
            <a:pPr marL="0" indent="0">
              <a:buNone/>
            </a:pPr>
            <a:r>
              <a:rPr lang="de-DE" sz="2600" dirty="0"/>
              <a:t>which could be statements starting</a:t>
            </a:r>
          </a:p>
          <a:p>
            <a:pPr marL="0" indent="0">
              <a:buNone/>
            </a:pPr>
            <a:r>
              <a:rPr lang="de-DE" sz="2600" b="1" dirty="0"/>
              <a:t>I wonder...</a:t>
            </a:r>
          </a:p>
          <a:p>
            <a:pPr marL="0" indent="0">
              <a:buNone/>
            </a:pPr>
            <a:endParaRPr lang="de-DE" sz="2600" b="1" dirty="0"/>
          </a:p>
          <a:p>
            <a:pPr marL="0" indent="0">
              <a:buNone/>
            </a:pPr>
            <a:endParaRPr lang="de-DE" sz="1050" dirty="0"/>
          </a:p>
          <a:p>
            <a:pPr marL="0" indent="0">
              <a:buNone/>
            </a:pPr>
            <a:endParaRPr lang="de-DE" sz="1050" dirty="0"/>
          </a:p>
          <a:p>
            <a:pPr marL="0" indent="0">
              <a:buNone/>
            </a:pPr>
            <a:r>
              <a:rPr lang="de-DE" sz="1050" dirty="0"/>
              <a:t>							</a:t>
            </a:r>
            <a:r>
              <a:rPr lang="de-DE" sz="1050" dirty="0">
                <a:hlinkClick r:id="rId2"/>
              </a:rPr>
              <a:t>https://www.singulart.com/en/artist/aziseh-emmanuel-21105</a:t>
            </a:r>
            <a:endParaRPr lang="de-DE" sz="1050" dirty="0"/>
          </a:p>
          <a:p>
            <a:pPr marL="0" indent="0">
              <a:buNone/>
            </a:pPr>
            <a:endParaRPr lang="en-GB" sz="1050" dirty="0"/>
          </a:p>
        </p:txBody>
      </p:sp>
      <p:pic>
        <p:nvPicPr>
          <p:cNvPr id="5" name="Picture 4">
            <a:extLst>
              <a:ext uri="{FF2B5EF4-FFF2-40B4-BE49-F238E27FC236}">
                <a16:creationId xmlns:a16="http://schemas.microsoft.com/office/drawing/2014/main" id="{ED1049A6-5818-7BBE-5F9A-73C7550369B6}"/>
              </a:ext>
            </a:extLst>
          </p:cNvPr>
          <p:cNvPicPr>
            <a:picLocks noChangeAspect="1"/>
          </p:cNvPicPr>
          <p:nvPr/>
        </p:nvPicPr>
        <p:blipFill>
          <a:blip r:embed="rId3"/>
          <a:stretch>
            <a:fillRect/>
          </a:stretch>
        </p:blipFill>
        <p:spPr>
          <a:xfrm>
            <a:off x="838200" y="555425"/>
            <a:ext cx="8413209" cy="944962"/>
          </a:xfrm>
          <a:prstGeom prst="rect">
            <a:avLst/>
          </a:prstGeom>
        </p:spPr>
      </p:pic>
      <p:pic>
        <p:nvPicPr>
          <p:cNvPr id="4" name="Picture 3">
            <a:extLst>
              <a:ext uri="{FF2B5EF4-FFF2-40B4-BE49-F238E27FC236}">
                <a16:creationId xmlns:a16="http://schemas.microsoft.com/office/drawing/2014/main" id="{357684FF-4A90-5998-D42E-96A7B3F94E3B}"/>
              </a:ext>
            </a:extLst>
          </p:cNvPr>
          <p:cNvPicPr>
            <a:picLocks noChangeAspect="1"/>
          </p:cNvPicPr>
          <p:nvPr/>
        </p:nvPicPr>
        <p:blipFill>
          <a:blip r:embed="rId4"/>
          <a:stretch>
            <a:fillRect/>
          </a:stretch>
        </p:blipFill>
        <p:spPr>
          <a:xfrm>
            <a:off x="7040432" y="961813"/>
            <a:ext cx="4313368" cy="4372187"/>
          </a:xfrm>
          <a:prstGeom prst="rect">
            <a:avLst/>
          </a:prstGeom>
        </p:spPr>
      </p:pic>
    </p:spTree>
    <p:extLst>
      <p:ext uri="{BB962C8B-B14F-4D97-AF65-F5344CB8AC3E}">
        <p14:creationId xmlns:p14="http://schemas.microsoft.com/office/powerpoint/2010/main" val="419692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AB1DA-7651-038E-24E4-89B88E52708A}"/>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397F4AD2-64C5-A36B-8BAD-AE3B7FACC833}"/>
              </a:ext>
            </a:extLst>
          </p:cNvPr>
          <p:cNvSpPr>
            <a:spLocks noGrp="1"/>
          </p:cNvSpPr>
          <p:nvPr>
            <p:ph idx="1"/>
          </p:nvPr>
        </p:nvSpPr>
        <p:spPr/>
        <p:txBody>
          <a:bodyPr>
            <a:normAutofit fontScale="77500" lnSpcReduction="20000"/>
          </a:bodyPr>
          <a:lstStyle/>
          <a:p>
            <a:pPr marL="0" indent="0">
              <a:buNone/>
            </a:pPr>
            <a:r>
              <a:rPr lang="en-GB" dirty="0"/>
              <a:t>Quick fire tools for encouraging pupil engagement with pictures:</a:t>
            </a:r>
          </a:p>
          <a:p>
            <a:r>
              <a:rPr lang="en-GB" b="1" dirty="0">
                <a:solidFill>
                  <a:schemeClr val="accent2">
                    <a:lumMod val="75000"/>
                  </a:schemeClr>
                </a:solidFill>
              </a:rPr>
              <a:t>Speech bubbles </a:t>
            </a:r>
          </a:p>
          <a:p>
            <a:pPr marL="0" indent="0">
              <a:buNone/>
            </a:pPr>
            <a:r>
              <a:rPr lang="en-GB" dirty="0"/>
              <a:t>Print a copy of your chosen artwork (with people) and display on the table.  Talk about what is going on.  Cut out speech and thought bubbles for the people to show what they might be thinking or saying.  Stick them on the picture.  </a:t>
            </a:r>
          </a:p>
          <a:p>
            <a:r>
              <a:rPr lang="en-GB" b="1" dirty="0">
                <a:solidFill>
                  <a:schemeClr val="accent2">
                    <a:lumMod val="75000"/>
                  </a:schemeClr>
                </a:solidFill>
              </a:rPr>
              <a:t>Questioning an artwork </a:t>
            </a:r>
          </a:p>
          <a:p>
            <a:pPr marL="0" indent="0">
              <a:buNone/>
            </a:pPr>
            <a:r>
              <a:rPr lang="en-GB" dirty="0"/>
              <a:t>Stick a copy of your chosen artwork in the middle of a large piece of paper. Look closely at the artwork and write around it as many questions as you can think of around the picture.  Which questions can you answer easily? Which questions need more information? Which questions have no answer? How did this make you think differently about the picture?  </a:t>
            </a:r>
          </a:p>
          <a:p>
            <a:pPr marL="0" indent="0">
              <a:buNone/>
            </a:pPr>
            <a:endParaRPr lang="en-GB" dirty="0"/>
          </a:p>
        </p:txBody>
      </p:sp>
      <p:pic>
        <p:nvPicPr>
          <p:cNvPr id="5" name="Picture 4">
            <a:extLst>
              <a:ext uri="{FF2B5EF4-FFF2-40B4-BE49-F238E27FC236}">
                <a16:creationId xmlns:a16="http://schemas.microsoft.com/office/drawing/2014/main" id="{87588155-54E4-4D41-51AB-F66E1BF42F42}"/>
              </a:ext>
            </a:extLst>
          </p:cNvPr>
          <p:cNvPicPr>
            <a:picLocks noChangeAspect="1"/>
          </p:cNvPicPr>
          <p:nvPr/>
        </p:nvPicPr>
        <p:blipFill>
          <a:blip r:embed="rId2"/>
          <a:stretch>
            <a:fillRect/>
          </a:stretch>
        </p:blipFill>
        <p:spPr>
          <a:xfrm>
            <a:off x="838200" y="555425"/>
            <a:ext cx="8413209" cy="944962"/>
          </a:xfrm>
          <a:prstGeom prst="rect">
            <a:avLst/>
          </a:prstGeom>
        </p:spPr>
      </p:pic>
    </p:spTree>
    <p:extLst>
      <p:ext uri="{BB962C8B-B14F-4D97-AF65-F5344CB8AC3E}">
        <p14:creationId xmlns:p14="http://schemas.microsoft.com/office/powerpoint/2010/main" val="2632137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AB1DA-7651-038E-24E4-89B88E52708A}"/>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397F4AD2-64C5-A36B-8BAD-AE3B7FACC833}"/>
              </a:ext>
            </a:extLst>
          </p:cNvPr>
          <p:cNvSpPr>
            <a:spLocks noGrp="1"/>
          </p:cNvSpPr>
          <p:nvPr>
            <p:ph idx="1"/>
          </p:nvPr>
        </p:nvSpPr>
        <p:spPr/>
        <p:txBody>
          <a:bodyPr>
            <a:normAutofit/>
          </a:bodyPr>
          <a:lstStyle/>
          <a:p>
            <a:r>
              <a:rPr lang="en-GB" sz="2000" b="1" dirty="0">
                <a:solidFill>
                  <a:schemeClr val="accent2">
                    <a:lumMod val="75000"/>
                  </a:schemeClr>
                </a:solidFill>
              </a:rPr>
              <a:t>Similarities </a:t>
            </a:r>
          </a:p>
          <a:p>
            <a:pPr marL="0" indent="0">
              <a:buNone/>
            </a:pPr>
            <a:r>
              <a:rPr lang="en-GB" sz="2000" dirty="0"/>
              <a:t>Look at two different artworks with people.  What are the similarities between them? Write down all the commonalities you can see.  What are the similarities between the lives of the people in the artwork and yours?  </a:t>
            </a:r>
          </a:p>
          <a:p>
            <a:r>
              <a:rPr lang="en-GB" sz="2000" b="1" dirty="0">
                <a:solidFill>
                  <a:schemeClr val="accent2">
                    <a:lumMod val="75000"/>
                  </a:schemeClr>
                </a:solidFill>
              </a:rPr>
              <a:t>The painter’s view</a:t>
            </a:r>
          </a:p>
          <a:p>
            <a:pPr marL="0" indent="0">
              <a:buNone/>
            </a:pPr>
            <a:r>
              <a:rPr lang="en-GB" sz="2000" dirty="0"/>
              <a:t>Choose a painting and pretend you are the artist.  Think about: what noises might you hear? What might you smell? What is the weather and temperature? What might you be feeling? Why did you choose to make this painting?  </a:t>
            </a:r>
          </a:p>
          <a:p>
            <a:r>
              <a:rPr lang="en-GB" sz="2000" b="1" dirty="0">
                <a:solidFill>
                  <a:schemeClr val="accent2">
                    <a:lumMod val="75000"/>
                  </a:schemeClr>
                </a:solidFill>
              </a:rPr>
              <a:t>Before and after </a:t>
            </a:r>
          </a:p>
          <a:p>
            <a:pPr marL="0" indent="0">
              <a:buNone/>
            </a:pPr>
            <a:r>
              <a:rPr lang="en-GB" sz="2000" dirty="0"/>
              <a:t>Look closely at an artwork and discuss what is happening.  What might have happened before this moment? Draw a picture to show it. Do the same for after.  </a:t>
            </a:r>
          </a:p>
        </p:txBody>
      </p:sp>
      <p:pic>
        <p:nvPicPr>
          <p:cNvPr id="5" name="Picture 4">
            <a:extLst>
              <a:ext uri="{FF2B5EF4-FFF2-40B4-BE49-F238E27FC236}">
                <a16:creationId xmlns:a16="http://schemas.microsoft.com/office/drawing/2014/main" id="{87588155-54E4-4D41-51AB-F66E1BF42F42}"/>
              </a:ext>
            </a:extLst>
          </p:cNvPr>
          <p:cNvPicPr>
            <a:picLocks noChangeAspect="1"/>
          </p:cNvPicPr>
          <p:nvPr/>
        </p:nvPicPr>
        <p:blipFill>
          <a:blip r:embed="rId2"/>
          <a:stretch>
            <a:fillRect/>
          </a:stretch>
        </p:blipFill>
        <p:spPr>
          <a:xfrm>
            <a:off x="838200" y="555425"/>
            <a:ext cx="8413209" cy="944962"/>
          </a:xfrm>
          <a:prstGeom prst="rect">
            <a:avLst/>
          </a:prstGeom>
        </p:spPr>
      </p:pic>
    </p:spTree>
    <p:extLst>
      <p:ext uri="{BB962C8B-B14F-4D97-AF65-F5344CB8AC3E}">
        <p14:creationId xmlns:p14="http://schemas.microsoft.com/office/powerpoint/2010/main" val="3639346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AB1DA-7651-038E-24E4-89B88E52708A}"/>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397F4AD2-64C5-A36B-8BAD-AE3B7FACC833}"/>
              </a:ext>
            </a:extLst>
          </p:cNvPr>
          <p:cNvSpPr>
            <a:spLocks noGrp="1"/>
          </p:cNvSpPr>
          <p:nvPr>
            <p:ph idx="1"/>
          </p:nvPr>
        </p:nvSpPr>
        <p:spPr/>
        <p:txBody>
          <a:bodyPr>
            <a:noAutofit/>
          </a:bodyPr>
          <a:lstStyle/>
          <a:p>
            <a:r>
              <a:rPr lang="en-GB" sz="2000" b="1" dirty="0">
                <a:solidFill>
                  <a:schemeClr val="accent2">
                    <a:lumMod val="75000"/>
                  </a:schemeClr>
                </a:solidFill>
              </a:rPr>
              <a:t>Writing a caption </a:t>
            </a:r>
          </a:p>
          <a:p>
            <a:pPr marL="0" indent="0">
              <a:buNone/>
            </a:pPr>
            <a:r>
              <a:rPr lang="en-GB" sz="2000" dirty="0"/>
              <a:t>Examine an artwork in detail and then write a caption for it.  </a:t>
            </a:r>
          </a:p>
          <a:p>
            <a:r>
              <a:rPr lang="en-GB" sz="2000" b="1" dirty="0">
                <a:solidFill>
                  <a:schemeClr val="accent2">
                    <a:lumMod val="75000"/>
                  </a:schemeClr>
                </a:solidFill>
              </a:rPr>
              <a:t>Extending the Painting</a:t>
            </a:r>
          </a:p>
          <a:p>
            <a:pPr marL="0" indent="0">
              <a:buNone/>
            </a:pPr>
            <a:r>
              <a:rPr lang="en-US" sz="2000" dirty="0"/>
              <a:t>Stick a copy of your chosen artwork in the middle of a large piece of paper. </a:t>
            </a:r>
            <a:r>
              <a:rPr lang="en-GB" sz="2000" dirty="0"/>
              <a:t>Look closely at the painting and try to imagine what is happening outside of it.  Draw what you think is happening around the picture.  </a:t>
            </a:r>
          </a:p>
          <a:p>
            <a:r>
              <a:rPr lang="en-GB" sz="2000" b="1" dirty="0">
                <a:solidFill>
                  <a:schemeClr val="accent2">
                    <a:lumMod val="75000"/>
                  </a:schemeClr>
                </a:solidFill>
              </a:rPr>
              <a:t>Adjectives </a:t>
            </a:r>
          </a:p>
          <a:p>
            <a:pPr marL="0" indent="0">
              <a:buNone/>
            </a:pPr>
            <a:r>
              <a:rPr lang="en-GB" sz="2000" dirty="0"/>
              <a:t>Choose 6 labels to describe an artwork (</a:t>
            </a:r>
            <a:r>
              <a:rPr lang="en-GB" sz="2000" dirty="0" err="1"/>
              <a:t>eg</a:t>
            </a:r>
            <a:r>
              <a:rPr lang="en-GB" sz="2000" dirty="0"/>
              <a:t> happy, young, scruffy, embarrassed, strong, poor, worrying, calm) and write these on separate slips of paper.  Place the labels on the painting and consider: are the labels positive or negative?  How did you choose the label? Does anyone disagree with your label? What evidence did you use?  </a:t>
            </a:r>
          </a:p>
        </p:txBody>
      </p:sp>
      <p:pic>
        <p:nvPicPr>
          <p:cNvPr id="5" name="Picture 4">
            <a:extLst>
              <a:ext uri="{FF2B5EF4-FFF2-40B4-BE49-F238E27FC236}">
                <a16:creationId xmlns:a16="http://schemas.microsoft.com/office/drawing/2014/main" id="{87588155-54E4-4D41-51AB-F66E1BF42F42}"/>
              </a:ext>
            </a:extLst>
          </p:cNvPr>
          <p:cNvPicPr>
            <a:picLocks noChangeAspect="1"/>
          </p:cNvPicPr>
          <p:nvPr/>
        </p:nvPicPr>
        <p:blipFill>
          <a:blip r:embed="rId2"/>
          <a:stretch>
            <a:fillRect/>
          </a:stretch>
        </p:blipFill>
        <p:spPr>
          <a:xfrm>
            <a:off x="838200" y="555425"/>
            <a:ext cx="8413209" cy="944962"/>
          </a:xfrm>
          <a:prstGeom prst="rect">
            <a:avLst/>
          </a:prstGeom>
        </p:spPr>
      </p:pic>
    </p:spTree>
    <p:extLst>
      <p:ext uri="{BB962C8B-B14F-4D97-AF65-F5344CB8AC3E}">
        <p14:creationId xmlns:p14="http://schemas.microsoft.com/office/powerpoint/2010/main" val="2865952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CEBE3-36F6-5D5C-9A89-540626A1C865}"/>
              </a:ext>
            </a:extLst>
          </p:cNvPr>
          <p:cNvSpPr>
            <a:spLocks noGrp="1"/>
          </p:cNvSpPr>
          <p:nvPr>
            <p:ph type="title"/>
          </p:nvPr>
        </p:nvSpPr>
        <p:spPr/>
        <p:txBody>
          <a:bodyPr/>
          <a:lstStyle/>
          <a:p>
            <a:r>
              <a:rPr lang="en-GB" b="1" dirty="0">
                <a:solidFill>
                  <a:schemeClr val="accent2">
                    <a:lumMod val="75000"/>
                  </a:schemeClr>
                </a:solidFill>
              </a:rPr>
              <a:t>Your suggestions and comments - please!  </a:t>
            </a:r>
          </a:p>
        </p:txBody>
      </p:sp>
      <p:sp>
        <p:nvSpPr>
          <p:cNvPr id="3" name="Content Placeholder 2">
            <a:extLst>
              <a:ext uri="{FF2B5EF4-FFF2-40B4-BE49-F238E27FC236}">
                <a16:creationId xmlns:a16="http://schemas.microsoft.com/office/drawing/2014/main" id="{26BA0846-16B9-14E0-5DD4-0E2AEBCD110A}"/>
              </a:ext>
            </a:extLst>
          </p:cNvPr>
          <p:cNvSpPr>
            <a:spLocks noGrp="1"/>
          </p:cNvSpPr>
          <p:nvPr>
            <p:ph idx="1"/>
          </p:nvPr>
        </p:nvSpPr>
        <p:spPr/>
        <p:txBody>
          <a:bodyPr>
            <a:normAutofit fontScale="55000" lnSpcReduction="20000"/>
          </a:bodyPr>
          <a:lstStyle/>
          <a:p>
            <a:pPr marL="0" indent="0">
              <a:buNone/>
            </a:pPr>
            <a:r>
              <a:rPr lang="en-US" dirty="0"/>
              <a:t>We hope you found this online course useful, interesting, thought-provoking and that it has </a:t>
            </a:r>
          </a:p>
          <a:p>
            <a:pPr marL="0" indent="0">
              <a:buNone/>
            </a:pPr>
            <a:r>
              <a:rPr lang="en-US" dirty="0"/>
              <a:t>given you new ideas for working with Art, as well as reminded you of some ideas you already had in your cannon.  </a:t>
            </a:r>
          </a:p>
          <a:p>
            <a:pPr marL="0" indent="0">
              <a:buNone/>
            </a:pPr>
            <a:endParaRPr lang="en-US" dirty="0"/>
          </a:p>
          <a:p>
            <a:pPr marL="0" indent="0">
              <a:buNone/>
            </a:pPr>
            <a:r>
              <a:rPr lang="en-US" dirty="0"/>
              <a:t>The Get Creative with Art Online team would really like to have your feedback and to learn whether you intend   </a:t>
            </a:r>
          </a:p>
          <a:p>
            <a:pPr marL="0" indent="0">
              <a:buNone/>
            </a:pPr>
            <a:r>
              <a:rPr lang="en-US" dirty="0"/>
              <a:t>to use any of the ideas shared here in your classroom. </a:t>
            </a:r>
          </a:p>
          <a:p>
            <a:pPr marL="0" indent="0">
              <a:buNone/>
            </a:pPr>
            <a:endParaRPr lang="en-US" dirty="0"/>
          </a:p>
          <a:p>
            <a:pPr marL="0" indent="0">
              <a:buNone/>
            </a:pPr>
            <a:r>
              <a:rPr lang="en-US" dirty="0"/>
              <a:t>Also, do you have suggestions for expanding this course, which we could add to the GCAO website?</a:t>
            </a:r>
          </a:p>
          <a:p>
            <a:pPr marL="0" indent="0">
              <a:buNone/>
            </a:pPr>
            <a:endParaRPr lang="en-US" dirty="0"/>
          </a:p>
          <a:p>
            <a:pPr marL="0" indent="0">
              <a:buNone/>
            </a:pPr>
            <a:r>
              <a:rPr lang="en-US" dirty="0"/>
              <a:t>Please contact us through ​ray@globallearningassociation.org</a:t>
            </a:r>
          </a:p>
          <a:p>
            <a:pPr marL="0" indent="0">
              <a:buNone/>
            </a:pPr>
            <a:endParaRPr lang="en-US" dirty="0"/>
          </a:p>
          <a:p>
            <a:pPr marL="0" indent="0">
              <a:buNone/>
            </a:pPr>
            <a:r>
              <a:rPr lang="en-US" dirty="0"/>
              <a:t>Thank you </a:t>
            </a:r>
            <a:r>
              <a:rPr lang="en-US" dirty="0">
                <a:sym typeface="Wingdings" panose="05000000000000000000" pitchFamily="2" charset="2"/>
              </a:rPr>
              <a:t> </a:t>
            </a:r>
            <a:endParaRPr lang="en-US" dirty="0"/>
          </a:p>
          <a:p>
            <a:pPr marL="0" indent="0">
              <a:buNone/>
            </a:pPr>
            <a:endParaRPr lang="en-GB" dirty="0"/>
          </a:p>
        </p:txBody>
      </p:sp>
    </p:spTree>
    <p:extLst>
      <p:ext uri="{BB962C8B-B14F-4D97-AF65-F5344CB8AC3E}">
        <p14:creationId xmlns:p14="http://schemas.microsoft.com/office/powerpoint/2010/main" val="2319638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8B5EA-E88C-1C4F-FE83-E0395632DE90}"/>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9C51B98-94BE-710E-91C8-4E26C8703FFF}"/>
              </a:ext>
            </a:extLst>
          </p:cNvPr>
          <p:cNvSpPr>
            <a:spLocks noGrp="1"/>
          </p:cNvSpPr>
          <p:nvPr>
            <p:ph idx="1"/>
          </p:nvPr>
        </p:nvSpPr>
        <p:spPr/>
        <p:txBody>
          <a:bodyPr>
            <a:normAutofit fontScale="85000" lnSpcReduction="20000"/>
          </a:bodyPr>
          <a:lstStyle/>
          <a:p>
            <a:pPr marL="0" indent="0">
              <a:buNone/>
            </a:pPr>
            <a:r>
              <a:rPr lang="en-US" b="1" dirty="0"/>
              <a:t>Many synergies between Art and Global Learning </a:t>
            </a:r>
          </a:p>
          <a:p>
            <a:pPr marL="0" indent="0">
              <a:buNone/>
            </a:pPr>
            <a:endParaRPr lang="en-US" dirty="0"/>
          </a:p>
          <a:p>
            <a:pPr marL="0" indent="0">
              <a:buNone/>
            </a:pPr>
            <a:r>
              <a:rPr lang="en-US" dirty="0"/>
              <a:t>Both deal with the </a:t>
            </a:r>
            <a:r>
              <a:rPr lang="en-US" b="1" dirty="0"/>
              <a:t>BIG issues humanity faces</a:t>
            </a:r>
            <a:r>
              <a:rPr lang="en-US" dirty="0"/>
              <a:t>, issues with no easy answers or solutions </a:t>
            </a:r>
          </a:p>
          <a:p>
            <a:pPr marL="0" indent="0">
              <a:buNone/>
            </a:pPr>
            <a:endParaRPr lang="en-US" dirty="0"/>
          </a:p>
          <a:p>
            <a:pPr marL="0" indent="0">
              <a:buNone/>
            </a:pPr>
            <a:r>
              <a:rPr lang="en-US" dirty="0"/>
              <a:t>Both provide contexts to engage with </a:t>
            </a:r>
            <a:r>
              <a:rPr lang="en-US" b="1" dirty="0"/>
              <a:t>multiple perspectives </a:t>
            </a:r>
            <a:r>
              <a:rPr lang="en-US" dirty="0"/>
              <a:t>on these big issues, taking us beyond our preconceptions and broadening minds </a:t>
            </a:r>
          </a:p>
          <a:p>
            <a:pPr marL="0" indent="0">
              <a:buNone/>
            </a:pPr>
            <a:endParaRPr lang="en-US" dirty="0"/>
          </a:p>
          <a:p>
            <a:pPr marL="0" indent="0">
              <a:buNone/>
            </a:pPr>
            <a:r>
              <a:rPr lang="en-US" dirty="0"/>
              <a:t>Both bring </a:t>
            </a:r>
            <a:r>
              <a:rPr lang="en-US" b="1" dirty="0"/>
              <a:t>tools (classroom methodologies) </a:t>
            </a:r>
            <a:r>
              <a:rPr lang="en-US" dirty="0"/>
              <a:t>to facilitate exploratory learning and engaging with values. </a:t>
            </a:r>
          </a:p>
          <a:p>
            <a:pPr marL="0" indent="0">
              <a:buNone/>
            </a:pPr>
            <a:endParaRPr lang="en-GB" dirty="0"/>
          </a:p>
        </p:txBody>
      </p:sp>
      <p:pic>
        <p:nvPicPr>
          <p:cNvPr id="7" name="Picture 6">
            <a:extLst>
              <a:ext uri="{FF2B5EF4-FFF2-40B4-BE49-F238E27FC236}">
                <a16:creationId xmlns:a16="http://schemas.microsoft.com/office/drawing/2014/main" id="{76C5E5A4-44B6-163A-DA5B-45666211CB74}"/>
              </a:ext>
            </a:extLst>
          </p:cNvPr>
          <p:cNvPicPr>
            <a:picLocks noChangeAspect="1"/>
          </p:cNvPicPr>
          <p:nvPr/>
        </p:nvPicPr>
        <p:blipFill>
          <a:blip r:embed="rId2"/>
          <a:stretch>
            <a:fillRect/>
          </a:stretch>
        </p:blipFill>
        <p:spPr>
          <a:xfrm>
            <a:off x="838200" y="555425"/>
            <a:ext cx="8413209" cy="944962"/>
          </a:xfrm>
          <a:prstGeom prst="rect">
            <a:avLst/>
          </a:prstGeom>
        </p:spPr>
      </p:pic>
    </p:spTree>
    <p:extLst>
      <p:ext uri="{BB962C8B-B14F-4D97-AF65-F5344CB8AC3E}">
        <p14:creationId xmlns:p14="http://schemas.microsoft.com/office/powerpoint/2010/main" val="41551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8B5EA-E88C-1C4F-FE83-E0395632DE90}"/>
              </a:ext>
            </a:extLst>
          </p:cNvPr>
          <p:cNvSpPr>
            <a:spLocks noGrp="1"/>
          </p:cNvSpPr>
          <p:nvPr>
            <p:ph type="title"/>
          </p:nvPr>
        </p:nvSpPr>
        <p:spPr/>
        <p:txBody>
          <a:bodyPr/>
          <a:lstStyle/>
          <a:p>
            <a:endParaRPr lang="en-GB" dirty="0"/>
          </a:p>
        </p:txBody>
      </p:sp>
      <p:pic>
        <p:nvPicPr>
          <p:cNvPr id="7" name="Picture 6">
            <a:extLst>
              <a:ext uri="{FF2B5EF4-FFF2-40B4-BE49-F238E27FC236}">
                <a16:creationId xmlns:a16="http://schemas.microsoft.com/office/drawing/2014/main" id="{76C5E5A4-44B6-163A-DA5B-45666211CB74}"/>
              </a:ext>
            </a:extLst>
          </p:cNvPr>
          <p:cNvPicPr>
            <a:picLocks noChangeAspect="1"/>
          </p:cNvPicPr>
          <p:nvPr/>
        </p:nvPicPr>
        <p:blipFill>
          <a:blip r:embed="rId2"/>
          <a:stretch>
            <a:fillRect/>
          </a:stretch>
        </p:blipFill>
        <p:spPr>
          <a:xfrm>
            <a:off x="838200" y="555425"/>
            <a:ext cx="8413209" cy="944962"/>
          </a:xfrm>
          <a:prstGeom prst="rect">
            <a:avLst/>
          </a:prstGeom>
        </p:spPr>
      </p:pic>
      <p:pic>
        <p:nvPicPr>
          <p:cNvPr id="8" name="Content Placeholder 7">
            <a:extLst>
              <a:ext uri="{FF2B5EF4-FFF2-40B4-BE49-F238E27FC236}">
                <a16:creationId xmlns:a16="http://schemas.microsoft.com/office/drawing/2014/main" id="{790FA9E5-325F-EC89-F512-87031EA785B5}"/>
              </a:ext>
            </a:extLst>
          </p:cNvPr>
          <p:cNvPicPr>
            <a:picLocks noGrp="1" noChangeAspect="1"/>
          </p:cNvPicPr>
          <p:nvPr>
            <p:ph idx="1"/>
          </p:nvPr>
        </p:nvPicPr>
        <p:blipFill>
          <a:blip r:embed="rId3"/>
          <a:stretch>
            <a:fillRect/>
          </a:stretch>
        </p:blipFill>
        <p:spPr>
          <a:xfrm>
            <a:off x="5240867" y="1948721"/>
            <a:ext cx="5761219" cy="3999323"/>
          </a:xfrm>
          <a:prstGeom prst="rect">
            <a:avLst/>
          </a:prstGeom>
        </p:spPr>
      </p:pic>
      <p:sp>
        <p:nvSpPr>
          <p:cNvPr id="9" name="Rectangle 8">
            <a:extLst>
              <a:ext uri="{FF2B5EF4-FFF2-40B4-BE49-F238E27FC236}">
                <a16:creationId xmlns:a16="http://schemas.microsoft.com/office/drawing/2014/main" id="{9E9D148C-7E65-8A8D-B01F-B30A0CE68E25}"/>
              </a:ext>
            </a:extLst>
          </p:cNvPr>
          <p:cNvSpPr/>
          <p:nvPr/>
        </p:nvSpPr>
        <p:spPr>
          <a:xfrm>
            <a:off x="838200" y="2091267"/>
            <a:ext cx="2954867" cy="3793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do children make sense of the world? </a:t>
            </a:r>
          </a:p>
          <a:p>
            <a:pPr algn="ctr"/>
            <a:endParaRPr lang="en-GB" dirty="0"/>
          </a:p>
          <a:p>
            <a:pPr algn="ctr"/>
            <a:r>
              <a:rPr lang="en-GB" dirty="0"/>
              <a:t>How do they process and understand what they see in Art? </a:t>
            </a:r>
          </a:p>
          <a:p>
            <a:pPr algn="ctr"/>
            <a:endParaRPr lang="en-GB" dirty="0"/>
          </a:p>
          <a:p>
            <a:pPr algn="ctr"/>
            <a:r>
              <a:rPr lang="en-GB" dirty="0"/>
              <a:t>What tools can help teachers to promote this type of exploratory learning? </a:t>
            </a:r>
          </a:p>
        </p:txBody>
      </p:sp>
    </p:spTree>
    <p:extLst>
      <p:ext uri="{BB962C8B-B14F-4D97-AF65-F5344CB8AC3E}">
        <p14:creationId xmlns:p14="http://schemas.microsoft.com/office/powerpoint/2010/main" val="2290848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8B5EA-E88C-1C4F-FE83-E0395632DE90}"/>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9C51B98-94BE-710E-91C8-4E26C8703FFF}"/>
              </a:ext>
            </a:extLst>
          </p:cNvPr>
          <p:cNvSpPr>
            <a:spLocks noGrp="1"/>
          </p:cNvSpPr>
          <p:nvPr>
            <p:ph idx="1"/>
          </p:nvPr>
        </p:nvSpPr>
        <p:spPr>
          <a:xfrm>
            <a:off x="838200" y="1690687"/>
            <a:ext cx="10515600" cy="4802187"/>
          </a:xfrm>
        </p:spPr>
        <p:txBody>
          <a:bodyPr>
            <a:normAutofit fontScale="85000" lnSpcReduction="20000"/>
          </a:bodyPr>
          <a:lstStyle/>
          <a:p>
            <a:pPr marL="0" indent="0">
              <a:buNone/>
            </a:pPr>
            <a:r>
              <a:rPr lang="en-GB" dirty="0"/>
              <a:t>Exploratory learning sits in the D section of this diagram:</a:t>
            </a:r>
          </a:p>
          <a:p>
            <a:pPr marL="0" indent="0">
              <a:buNone/>
            </a:pPr>
            <a:endParaRPr lang="en-GB" dirty="0"/>
          </a:p>
          <a:p>
            <a:pPr marL="0" indent="0">
              <a:buNone/>
            </a:pPr>
            <a:endParaRPr lang="en-GB" dirty="0"/>
          </a:p>
          <a:p>
            <a:pPr marL="0" indent="0">
              <a:buNone/>
            </a:pPr>
            <a:r>
              <a:rPr lang="en-GB" dirty="0"/>
              <a:t> </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b="1" dirty="0"/>
              <a:t>In your classroom how often do ‘D’ style learning opportunities occur?    </a:t>
            </a:r>
          </a:p>
        </p:txBody>
      </p:sp>
      <p:pic>
        <p:nvPicPr>
          <p:cNvPr id="7" name="Picture 6">
            <a:extLst>
              <a:ext uri="{FF2B5EF4-FFF2-40B4-BE49-F238E27FC236}">
                <a16:creationId xmlns:a16="http://schemas.microsoft.com/office/drawing/2014/main" id="{76C5E5A4-44B6-163A-DA5B-45666211CB74}"/>
              </a:ext>
            </a:extLst>
          </p:cNvPr>
          <p:cNvPicPr>
            <a:picLocks noChangeAspect="1"/>
          </p:cNvPicPr>
          <p:nvPr/>
        </p:nvPicPr>
        <p:blipFill>
          <a:blip r:embed="rId2"/>
          <a:stretch>
            <a:fillRect/>
          </a:stretch>
        </p:blipFill>
        <p:spPr>
          <a:xfrm>
            <a:off x="838200" y="555425"/>
            <a:ext cx="8413209" cy="944962"/>
          </a:xfrm>
          <a:prstGeom prst="rect">
            <a:avLst/>
          </a:prstGeom>
        </p:spPr>
      </p:pic>
      <p:pic>
        <p:nvPicPr>
          <p:cNvPr id="4" name="Picture 3">
            <a:extLst>
              <a:ext uri="{FF2B5EF4-FFF2-40B4-BE49-F238E27FC236}">
                <a16:creationId xmlns:a16="http://schemas.microsoft.com/office/drawing/2014/main" id="{F2F3B405-2F0E-588C-28C4-954119355DF6}"/>
              </a:ext>
            </a:extLst>
          </p:cNvPr>
          <p:cNvPicPr>
            <a:picLocks noChangeAspect="1"/>
          </p:cNvPicPr>
          <p:nvPr/>
        </p:nvPicPr>
        <p:blipFill>
          <a:blip r:embed="rId3"/>
          <a:stretch>
            <a:fillRect/>
          </a:stretch>
        </p:blipFill>
        <p:spPr>
          <a:xfrm>
            <a:off x="2766404" y="2515134"/>
            <a:ext cx="5046540" cy="3013600"/>
          </a:xfrm>
          <a:prstGeom prst="rect">
            <a:avLst/>
          </a:prstGeom>
        </p:spPr>
      </p:pic>
    </p:spTree>
    <p:extLst>
      <p:ext uri="{BB962C8B-B14F-4D97-AF65-F5344CB8AC3E}">
        <p14:creationId xmlns:p14="http://schemas.microsoft.com/office/powerpoint/2010/main" val="2245802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65015-19C0-9958-71E3-E7708781C409}"/>
              </a:ext>
            </a:extLst>
          </p:cNvPr>
          <p:cNvSpPr>
            <a:spLocks noGrp="1"/>
          </p:cNvSpPr>
          <p:nvPr>
            <p:ph type="title"/>
          </p:nvPr>
        </p:nvSpPr>
        <p:spPr/>
        <p:txBody>
          <a:bodyPr/>
          <a:lstStyle/>
          <a:p>
            <a:br>
              <a:rPr lang="en-GB" dirty="0"/>
            </a:br>
            <a:endParaRPr lang="en-GB" dirty="0"/>
          </a:p>
        </p:txBody>
      </p:sp>
      <p:sp>
        <p:nvSpPr>
          <p:cNvPr id="3" name="Content Placeholder 2">
            <a:extLst>
              <a:ext uri="{FF2B5EF4-FFF2-40B4-BE49-F238E27FC236}">
                <a16:creationId xmlns:a16="http://schemas.microsoft.com/office/drawing/2014/main" id="{60E1155A-6EB7-4481-2DF7-435C32C75CE8}"/>
              </a:ext>
            </a:extLst>
          </p:cNvPr>
          <p:cNvSpPr>
            <a:spLocks noGrp="1"/>
          </p:cNvSpPr>
          <p:nvPr>
            <p:ph idx="1"/>
          </p:nvPr>
        </p:nvSpPr>
        <p:spPr/>
        <p:txBody>
          <a:bodyPr>
            <a:normAutofit fontScale="85000" lnSpcReduction="10000"/>
          </a:bodyPr>
          <a:lstStyle/>
          <a:p>
            <a:pPr marL="0" indent="0">
              <a:buNone/>
            </a:pPr>
            <a:r>
              <a:rPr lang="en-US" sz="2400" dirty="0"/>
              <a:t>Global Learning Methodologies contribute a great many TOOLS for exploratory learning, through D style learning.  These can be very useful for: </a:t>
            </a:r>
          </a:p>
          <a:p>
            <a:r>
              <a:rPr lang="en-US" sz="2400" dirty="0"/>
              <a:t>exploring meanings in Art</a:t>
            </a:r>
          </a:p>
          <a:p>
            <a:r>
              <a:rPr lang="en-US" sz="2400" dirty="0"/>
              <a:t>exploring the dilemmas that Art prompts us to think about </a:t>
            </a:r>
          </a:p>
          <a:p>
            <a:r>
              <a:rPr lang="en-US" sz="2400" dirty="0"/>
              <a:t>engaging with the different perspectives Art invites us to consider  </a:t>
            </a:r>
          </a:p>
          <a:p>
            <a:pPr marL="0" indent="0">
              <a:buNone/>
            </a:pPr>
            <a:endParaRPr lang="en-US" sz="2400" dirty="0"/>
          </a:p>
          <a:p>
            <a:pPr marL="0" indent="0">
              <a:buNone/>
            </a:pPr>
            <a:r>
              <a:rPr lang="en-US" sz="2400" dirty="0"/>
              <a:t>Look at the list on the next slide and spend a couple of moments seeing if you are familiar with any of these classroom methodologies.  </a:t>
            </a:r>
          </a:p>
          <a:p>
            <a:pPr marL="0" indent="0">
              <a:buNone/>
            </a:pPr>
            <a:endParaRPr lang="en-US" sz="2400" dirty="0"/>
          </a:p>
          <a:p>
            <a:pPr marL="0" indent="0">
              <a:buNone/>
            </a:pPr>
            <a:r>
              <a:rPr lang="en-US" sz="2400" dirty="0"/>
              <a:t>If you are familiar with them, consider how you could use them to explore works of Art.  The next section will consider some of these with specific works of Art. </a:t>
            </a:r>
          </a:p>
          <a:p>
            <a:pPr marL="0" indent="0">
              <a:buNone/>
            </a:pPr>
            <a:endParaRPr lang="en-GB" sz="2400" dirty="0"/>
          </a:p>
        </p:txBody>
      </p:sp>
      <p:pic>
        <p:nvPicPr>
          <p:cNvPr id="4" name="Picture 3">
            <a:extLst>
              <a:ext uri="{FF2B5EF4-FFF2-40B4-BE49-F238E27FC236}">
                <a16:creationId xmlns:a16="http://schemas.microsoft.com/office/drawing/2014/main" id="{481E939F-9D17-9778-621B-A3F19B0B57EC}"/>
              </a:ext>
            </a:extLst>
          </p:cNvPr>
          <p:cNvPicPr>
            <a:picLocks noChangeAspect="1"/>
          </p:cNvPicPr>
          <p:nvPr/>
        </p:nvPicPr>
        <p:blipFill>
          <a:blip r:embed="rId2"/>
          <a:stretch>
            <a:fillRect/>
          </a:stretch>
        </p:blipFill>
        <p:spPr>
          <a:xfrm>
            <a:off x="729461" y="555425"/>
            <a:ext cx="8413209" cy="944962"/>
          </a:xfrm>
          <a:prstGeom prst="rect">
            <a:avLst/>
          </a:prstGeom>
        </p:spPr>
      </p:pic>
    </p:spTree>
    <p:extLst>
      <p:ext uri="{BB962C8B-B14F-4D97-AF65-F5344CB8AC3E}">
        <p14:creationId xmlns:p14="http://schemas.microsoft.com/office/powerpoint/2010/main" val="3466422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CC7BF-25CF-8E1E-00AB-2166A72D939F}"/>
              </a:ext>
            </a:extLst>
          </p:cNvPr>
          <p:cNvSpPr>
            <a:spLocks noGrp="1"/>
          </p:cNvSpPr>
          <p:nvPr>
            <p:ph type="title"/>
          </p:nvPr>
        </p:nvSpPr>
        <p:spPr/>
        <p:txBody>
          <a:bodyPr/>
          <a:lstStyle/>
          <a:p>
            <a:endParaRPr lang="en-GB" dirty="0"/>
          </a:p>
        </p:txBody>
      </p:sp>
      <p:pic>
        <p:nvPicPr>
          <p:cNvPr id="6" name="Content Placeholder 5">
            <a:extLst>
              <a:ext uri="{FF2B5EF4-FFF2-40B4-BE49-F238E27FC236}">
                <a16:creationId xmlns:a16="http://schemas.microsoft.com/office/drawing/2014/main" id="{BC0DD4D1-0C37-1B2E-B814-E3F086EE5419}"/>
              </a:ext>
            </a:extLst>
          </p:cNvPr>
          <p:cNvPicPr>
            <a:picLocks noGrp="1" noChangeAspect="1"/>
          </p:cNvPicPr>
          <p:nvPr>
            <p:ph idx="1"/>
          </p:nvPr>
        </p:nvPicPr>
        <p:blipFill>
          <a:blip r:embed="rId2"/>
          <a:stretch>
            <a:fillRect/>
          </a:stretch>
        </p:blipFill>
        <p:spPr>
          <a:xfrm>
            <a:off x="838200" y="1880989"/>
            <a:ext cx="8641229" cy="4528278"/>
          </a:xfrm>
          <a:prstGeom prst="rect">
            <a:avLst/>
          </a:prstGeom>
        </p:spPr>
      </p:pic>
      <p:pic>
        <p:nvPicPr>
          <p:cNvPr id="5" name="Picture 4">
            <a:extLst>
              <a:ext uri="{FF2B5EF4-FFF2-40B4-BE49-F238E27FC236}">
                <a16:creationId xmlns:a16="http://schemas.microsoft.com/office/drawing/2014/main" id="{738F2641-C2D2-2C50-35A0-9DA3D352EA94}"/>
              </a:ext>
            </a:extLst>
          </p:cNvPr>
          <p:cNvPicPr>
            <a:picLocks noChangeAspect="1"/>
          </p:cNvPicPr>
          <p:nvPr/>
        </p:nvPicPr>
        <p:blipFill>
          <a:blip r:embed="rId3"/>
          <a:stretch>
            <a:fillRect/>
          </a:stretch>
        </p:blipFill>
        <p:spPr>
          <a:xfrm>
            <a:off x="838200" y="555425"/>
            <a:ext cx="8413209" cy="944962"/>
          </a:xfrm>
          <a:prstGeom prst="rect">
            <a:avLst/>
          </a:prstGeom>
        </p:spPr>
      </p:pic>
    </p:spTree>
    <p:extLst>
      <p:ext uri="{BB962C8B-B14F-4D97-AF65-F5344CB8AC3E}">
        <p14:creationId xmlns:p14="http://schemas.microsoft.com/office/powerpoint/2010/main" val="3580307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65015-19C0-9958-71E3-E7708781C409}"/>
              </a:ext>
            </a:extLst>
          </p:cNvPr>
          <p:cNvSpPr>
            <a:spLocks noGrp="1"/>
          </p:cNvSpPr>
          <p:nvPr>
            <p:ph type="title"/>
          </p:nvPr>
        </p:nvSpPr>
        <p:spPr/>
        <p:txBody>
          <a:bodyPr/>
          <a:lstStyle/>
          <a:p>
            <a:br>
              <a:rPr lang="en-GB" dirty="0"/>
            </a:br>
            <a:endParaRPr lang="en-GB" dirty="0"/>
          </a:p>
        </p:txBody>
      </p:sp>
      <p:sp>
        <p:nvSpPr>
          <p:cNvPr id="3" name="Content Placeholder 2">
            <a:extLst>
              <a:ext uri="{FF2B5EF4-FFF2-40B4-BE49-F238E27FC236}">
                <a16:creationId xmlns:a16="http://schemas.microsoft.com/office/drawing/2014/main" id="{60E1155A-6EB7-4481-2DF7-435C32C75CE8}"/>
              </a:ext>
            </a:extLst>
          </p:cNvPr>
          <p:cNvSpPr>
            <a:spLocks noGrp="1"/>
          </p:cNvSpPr>
          <p:nvPr>
            <p:ph idx="1"/>
          </p:nvPr>
        </p:nvSpPr>
        <p:spPr/>
        <p:txBody>
          <a:bodyPr>
            <a:normAutofit fontScale="55000" lnSpcReduction="20000"/>
          </a:bodyPr>
          <a:lstStyle/>
          <a:p>
            <a:pPr marL="0" indent="0">
              <a:buNone/>
            </a:pPr>
            <a:r>
              <a:rPr lang="en-GB" sz="3800" b="1" dirty="0"/>
              <a:t>Continuum Lines</a:t>
            </a:r>
          </a:p>
          <a:p>
            <a:pPr marL="0" indent="0">
              <a:buNone/>
            </a:pPr>
            <a:endParaRPr lang="en-GB" sz="2400" b="1" dirty="0"/>
          </a:p>
          <a:p>
            <a:pPr marL="0" indent="0">
              <a:buNone/>
            </a:pPr>
            <a:r>
              <a:rPr lang="en-GB" sz="2900" dirty="0"/>
              <a:t>Create a line across the hall, either with rope or imaginary, </a:t>
            </a:r>
          </a:p>
          <a:p>
            <a:pPr marL="0" indent="0">
              <a:buNone/>
            </a:pPr>
            <a:r>
              <a:rPr lang="en-GB" sz="2900" dirty="0"/>
              <a:t>with ‘agree’ at one end and ‘disagree’ at the other </a:t>
            </a:r>
          </a:p>
          <a:p>
            <a:pPr marL="0" indent="0">
              <a:buNone/>
            </a:pPr>
            <a:r>
              <a:rPr lang="en-GB" sz="2900" dirty="0"/>
              <a:t>(or ‘fair’ and ‘unfair’) </a:t>
            </a:r>
          </a:p>
          <a:p>
            <a:pPr marL="0" indent="0">
              <a:buNone/>
            </a:pPr>
            <a:endParaRPr lang="en-GB" sz="2900" dirty="0"/>
          </a:p>
          <a:p>
            <a:pPr marL="0" indent="0">
              <a:buNone/>
            </a:pPr>
            <a:r>
              <a:rPr lang="en-GB" sz="2900" dirty="0"/>
              <a:t>Ask learners a series of open-ended values questions </a:t>
            </a:r>
          </a:p>
          <a:p>
            <a:pPr marL="0" indent="0">
              <a:buNone/>
            </a:pPr>
            <a:r>
              <a:rPr lang="en-GB" sz="2900" dirty="0"/>
              <a:t>and to stand on the line to demonstrate their view. </a:t>
            </a:r>
          </a:p>
          <a:p>
            <a:pPr marL="0" indent="0">
              <a:buNone/>
            </a:pPr>
            <a:r>
              <a:rPr lang="en-GB" sz="2900" dirty="0"/>
              <a:t>There should be no right or wrong answers to the questions </a:t>
            </a:r>
          </a:p>
          <a:p>
            <a:pPr marL="0" indent="0">
              <a:buNone/>
            </a:pPr>
            <a:r>
              <a:rPr lang="en-GB" sz="2900" dirty="0"/>
              <a:t>– rather this is an opportunity to explore different perspectives </a:t>
            </a:r>
          </a:p>
          <a:p>
            <a:pPr marL="0" indent="0">
              <a:buNone/>
            </a:pPr>
            <a:r>
              <a:rPr lang="en-GB" sz="2900" dirty="0"/>
              <a:t>on the issues Art can explore and a tool to generate exploratory discussions.  </a:t>
            </a:r>
          </a:p>
          <a:p>
            <a:pPr marL="0" indent="0">
              <a:buNone/>
            </a:pPr>
            <a:endParaRPr lang="en-GB" sz="2400" dirty="0"/>
          </a:p>
          <a:p>
            <a:pPr marL="0" indent="0">
              <a:buNone/>
            </a:pPr>
            <a:r>
              <a:rPr lang="en-GB" sz="2400" dirty="0"/>
              <a:t>				Agree     --------------------------------------------------------------------    Disagree </a:t>
            </a:r>
          </a:p>
        </p:txBody>
      </p:sp>
      <p:pic>
        <p:nvPicPr>
          <p:cNvPr id="4" name="Picture 3">
            <a:extLst>
              <a:ext uri="{FF2B5EF4-FFF2-40B4-BE49-F238E27FC236}">
                <a16:creationId xmlns:a16="http://schemas.microsoft.com/office/drawing/2014/main" id="{481E939F-9D17-9778-621B-A3F19B0B57EC}"/>
              </a:ext>
            </a:extLst>
          </p:cNvPr>
          <p:cNvPicPr>
            <a:picLocks noChangeAspect="1"/>
          </p:cNvPicPr>
          <p:nvPr/>
        </p:nvPicPr>
        <p:blipFill>
          <a:blip r:embed="rId2"/>
          <a:stretch>
            <a:fillRect/>
          </a:stretch>
        </p:blipFill>
        <p:spPr>
          <a:xfrm>
            <a:off x="729461" y="555425"/>
            <a:ext cx="8413209" cy="944962"/>
          </a:xfrm>
          <a:prstGeom prst="rect">
            <a:avLst/>
          </a:prstGeom>
        </p:spPr>
      </p:pic>
      <p:pic>
        <p:nvPicPr>
          <p:cNvPr id="5" name="Picture 4">
            <a:extLst>
              <a:ext uri="{FF2B5EF4-FFF2-40B4-BE49-F238E27FC236}">
                <a16:creationId xmlns:a16="http://schemas.microsoft.com/office/drawing/2014/main" id="{646F4136-0CCD-7A46-02BF-27161767AD5E}"/>
              </a:ext>
            </a:extLst>
          </p:cNvPr>
          <p:cNvPicPr>
            <a:picLocks noChangeAspect="1"/>
          </p:cNvPicPr>
          <p:nvPr/>
        </p:nvPicPr>
        <p:blipFill>
          <a:blip r:embed="rId3"/>
          <a:stretch>
            <a:fillRect/>
          </a:stretch>
        </p:blipFill>
        <p:spPr>
          <a:xfrm>
            <a:off x="7226691" y="1618179"/>
            <a:ext cx="4127109" cy="3089735"/>
          </a:xfrm>
          <a:prstGeom prst="rect">
            <a:avLst/>
          </a:prstGeom>
        </p:spPr>
      </p:pic>
    </p:spTree>
    <p:extLst>
      <p:ext uri="{BB962C8B-B14F-4D97-AF65-F5344CB8AC3E}">
        <p14:creationId xmlns:p14="http://schemas.microsoft.com/office/powerpoint/2010/main" val="4084705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65015-19C0-9958-71E3-E7708781C409}"/>
              </a:ext>
            </a:extLst>
          </p:cNvPr>
          <p:cNvSpPr>
            <a:spLocks noGrp="1"/>
          </p:cNvSpPr>
          <p:nvPr>
            <p:ph type="title"/>
          </p:nvPr>
        </p:nvSpPr>
        <p:spPr/>
        <p:txBody>
          <a:bodyPr/>
          <a:lstStyle/>
          <a:p>
            <a:br>
              <a:rPr lang="en-GB" dirty="0"/>
            </a:br>
            <a:endParaRPr lang="en-GB" dirty="0"/>
          </a:p>
        </p:txBody>
      </p:sp>
      <p:sp>
        <p:nvSpPr>
          <p:cNvPr id="3" name="Content Placeholder 2">
            <a:extLst>
              <a:ext uri="{FF2B5EF4-FFF2-40B4-BE49-F238E27FC236}">
                <a16:creationId xmlns:a16="http://schemas.microsoft.com/office/drawing/2014/main" id="{60E1155A-6EB7-4481-2DF7-435C32C75CE8}"/>
              </a:ext>
            </a:extLst>
          </p:cNvPr>
          <p:cNvSpPr>
            <a:spLocks noGrp="1"/>
          </p:cNvSpPr>
          <p:nvPr>
            <p:ph idx="1"/>
          </p:nvPr>
        </p:nvSpPr>
        <p:spPr/>
        <p:txBody>
          <a:bodyPr>
            <a:normAutofit fontScale="85000" lnSpcReduction="20000"/>
          </a:bodyPr>
          <a:lstStyle/>
          <a:p>
            <a:pPr marL="0" indent="0">
              <a:buNone/>
            </a:pPr>
            <a:r>
              <a:rPr lang="en-GB" sz="1800" b="1" dirty="0"/>
              <a:t>Our World</a:t>
            </a:r>
          </a:p>
          <a:p>
            <a:pPr marL="0" indent="0">
              <a:buNone/>
            </a:pPr>
            <a:r>
              <a:rPr lang="en-GB" sz="1800" dirty="0"/>
              <a:t>Display the artwork where everyone can see it. </a:t>
            </a:r>
          </a:p>
          <a:p>
            <a:pPr marL="0" indent="0">
              <a:buNone/>
            </a:pPr>
            <a:r>
              <a:rPr lang="en-GB" sz="1800" dirty="0"/>
              <a:t>Ask what the learners think the painting represents?</a:t>
            </a:r>
          </a:p>
          <a:p>
            <a:pPr marL="0" indent="0">
              <a:buNone/>
            </a:pPr>
            <a:r>
              <a:rPr lang="en-GB" sz="1800" dirty="0"/>
              <a:t>How does it makes them feel?  What can they see? </a:t>
            </a:r>
          </a:p>
          <a:p>
            <a:pPr marL="0" indent="0">
              <a:buNone/>
            </a:pPr>
            <a:endParaRPr lang="en-GB" sz="1800" dirty="0"/>
          </a:p>
          <a:p>
            <a:pPr marL="0" indent="0">
              <a:buNone/>
            </a:pPr>
            <a:r>
              <a:rPr lang="en-GB" sz="1800" dirty="0"/>
              <a:t>Using a continuum line with agree – disagree ends, present </a:t>
            </a:r>
          </a:p>
          <a:p>
            <a:pPr marL="0" indent="0">
              <a:buNone/>
            </a:pPr>
            <a:r>
              <a:rPr lang="en-GB" sz="1800" dirty="0"/>
              <a:t>the following statements:    </a:t>
            </a:r>
          </a:p>
          <a:p>
            <a:r>
              <a:rPr lang="en-GB" sz="1800" dirty="0"/>
              <a:t>The meaning of the art is clear and means the same to everyone</a:t>
            </a:r>
          </a:p>
          <a:p>
            <a:r>
              <a:rPr lang="en-GB" sz="1800" dirty="0"/>
              <a:t>It is fine for everyone to ‘see’ art differently</a:t>
            </a:r>
          </a:p>
          <a:p>
            <a:r>
              <a:rPr lang="en-GB" sz="1800" dirty="0"/>
              <a:t>I like the colour palette chosen</a:t>
            </a:r>
          </a:p>
          <a:p>
            <a:r>
              <a:rPr lang="en-GB" sz="1800" dirty="0"/>
              <a:t>I would like this art in my bedroom</a:t>
            </a:r>
          </a:p>
          <a:p>
            <a:r>
              <a:rPr lang="en-GB" sz="1800" dirty="0"/>
              <a:t>I think the artist has done a good job 					</a:t>
            </a:r>
          </a:p>
          <a:p>
            <a:pPr marL="0" indent="0">
              <a:buNone/>
            </a:pPr>
            <a:r>
              <a:rPr lang="pt-BR" sz="1400" dirty="0"/>
              <a:t>							      </a:t>
            </a:r>
            <a:r>
              <a:rPr lang="pt-BR" sz="1200" dirty="0"/>
              <a:t>Contemporary Portuguese artist, Rui Miguel Leitao Ferreira</a:t>
            </a:r>
            <a:r>
              <a:rPr lang="en-GB" sz="1200" dirty="0"/>
              <a:t> </a:t>
            </a:r>
          </a:p>
          <a:p>
            <a:pPr marL="0" indent="0">
              <a:buNone/>
            </a:pPr>
            <a:endParaRPr lang="en-GB" sz="2400" dirty="0"/>
          </a:p>
        </p:txBody>
      </p:sp>
      <p:pic>
        <p:nvPicPr>
          <p:cNvPr id="4" name="Picture 3">
            <a:extLst>
              <a:ext uri="{FF2B5EF4-FFF2-40B4-BE49-F238E27FC236}">
                <a16:creationId xmlns:a16="http://schemas.microsoft.com/office/drawing/2014/main" id="{481E939F-9D17-9778-621B-A3F19B0B57EC}"/>
              </a:ext>
            </a:extLst>
          </p:cNvPr>
          <p:cNvPicPr>
            <a:picLocks noChangeAspect="1"/>
          </p:cNvPicPr>
          <p:nvPr/>
        </p:nvPicPr>
        <p:blipFill>
          <a:blip r:embed="rId2"/>
          <a:stretch>
            <a:fillRect/>
          </a:stretch>
        </p:blipFill>
        <p:spPr>
          <a:xfrm>
            <a:off x="729461" y="555425"/>
            <a:ext cx="8413209" cy="944962"/>
          </a:xfrm>
          <a:prstGeom prst="rect">
            <a:avLst/>
          </a:prstGeom>
        </p:spPr>
      </p:pic>
      <p:pic>
        <p:nvPicPr>
          <p:cNvPr id="6" name="Picture 5">
            <a:extLst>
              <a:ext uri="{FF2B5EF4-FFF2-40B4-BE49-F238E27FC236}">
                <a16:creationId xmlns:a16="http://schemas.microsoft.com/office/drawing/2014/main" id="{A3708D01-0863-F0D0-F502-2DB52D550989}"/>
              </a:ext>
            </a:extLst>
          </p:cNvPr>
          <p:cNvPicPr>
            <a:picLocks noChangeAspect="1"/>
          </p:cNvPicPr>
          <p:nvPr/>
        </p:nvPicPr>
        <p:blipFill>
          <a:blip r:embed="rId3"/>
          <a:stretch>
            <a:fillRect/>
          </a:stretch>
        </p:blipFill>
        <p:spPr>
          <a:xfrm>
            <a:off x="7862611" y="1119434"/>
            <a:ext cx="3302529" cy="4403372"/>
          </a:xfrm>
          <a:prstGeom prst="rect">
            <a:avLst/>
          </a:prstGeom>
        </p:spPr>
      </p:pic>
    </p:spTree>
    <p:extLst>
      <p:ext uri="{BB962C8B-B14F-4D97-AF65-F5344CB8AC3E}">
        <p14:creationId xmlns:p14="http://schemas.microsoft.com/office/powerpoint/2010/main" val="4157823700"/>
      </p:ext>
    </p:extLst>
  </p:cSld>
  <p:clrMapOvr>
    <a:masterClrMapping/>
  </p:clrMapOvr>
</p:sld>
</file>

<file path=ppt/theme/theme1.xml><?xml version="1.0" encoding="utf-8"?>
<a:theme xmlns:a="http://schemas.openxmlformats.org/drawingml/2006/main" name="RegattaVTI">
  <a:themeElements>
    <a:clrScheme name="Regatta Yellow">
      <a:dk1>
        <a:sysClr val="windowText" lastClr="000000"/>
      </a:dk1>
      <a:lt1>
        <a:sysClr val="window" lastClr="FFFFFF"/>
      </a:lt1>
      <a:dk2>
        <a:srgbClr val="181C30"/>
      </a:dk2>
      <a:lt2>
        <a:srgbClr val="C8E1F4"/>
      </a:lt2>
      <a:accent1>
        <a:srgbClr val="217ED3"/>
      </a:accent1>
      <a:accent2>
        <a:srgbClr val="B92525"/>
      </a:accent2>
      <a:accent3>
        <a:srgbClr val="18558C"/>
      </a:accent3>
      <a:accent4>
        <a:srgbClr val="1D8B35"/>
      </a:accent4>
      <a:accent5>
        <a:srgbClr val="EA75AA"/>
      </a:accent5>
      <a:accent6>
        <a:srgbClr val="F5A700"/>
      </a:accent6>
      <a:hlink>
        <a:srgbClr val="DB0000"/>
      </a:hlink>
      <a:folHlink>
        <a:srgbClr val="066BB6"/>
      </a:folHlink>
    </a:clrScheme>
    <a:fontScheme name="Walbaum Display">
      <a:majorFont>
        <a:latin typeface="Walbaum Display"/>
        <a:ea typeface=""/>
        <a:cs typeface=""/>
      </a:majorFont>
      <a:minorFont>
        <a:latin typeface="Walbaum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attaVTI" id="{FFC3BCE5-6357-41D1-8E67-3F85B69D7E86}" vid="{893A6374-FE17-48E5-8B62-678C1B11AA1B}"/>
    </a:ext>
  </a:extLst>
</a:theme>
</file>

<file path=ppt/theme/theme2.xml><?xml version="1.0" encoding="utf-8"?>
<a:theme xmlns:a="http://schemas.openxmlformats.org/drawingml/2006/main" name="BrushVTI">
  <a:themeElements>
    <a:clrScheme name="AnalogousFromLightSeedLeftStep">
      <a:dk1>
        <a:srgbClr val="000000"/>
      </a:dk1>
      <a:lt1>
        <a:srgbClr val="FFFFFF"/>
      </a:lt1>
      <a:dk2>
        <a:srgbClr val="3C3522"/>
      </a:dk2>
      <a:lt2>
        <a:srgbClr val="E8E7E2"/>
      </a:lt2>
      <a:accent1>
        <a:srgbClr val="94A0C8"/>
      </a:accent1>
      <a:accent2>
        <a:srgbClr val="7CA5BC"/>
      </a:accent2>
      <a:accent3>
        <a:srgbClr val="7FACAA"/>
      </a:accent3>
      <a:accent4>
        <a:srgbClr val="73AF93"/>
      </a:accent4>
      <a:accent5>
        <a:srgbClr val="7EAD83"/>
      </a:accent5>
      <a:accent6>
        <a:srgbClr val="84AD72"/>
      </a:accent6>
      <a:hlink>
        <a:srgbClr val="8F8256"/>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14687</TotalTime>
  <Words>2513</Words>
  <Application>Microsoft Office PowerPoint</Application>
  <PresentationFormat>Widescreen</PresentationFormat>
  <Paragraphs>252</Paragraphs>
  <Slides>26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Arial</vt:lpstr>
      <vt:lpstr>Century Gothic</vt:lpstr>
      <vt:lpstr>Walbaum Display</vt:lpstr>
      <vt:lpstr>RegattaVTI</vt:lpstr>
      <vt:lpstr>BrushVTI</vt:lpstr>
      <vt:lpstr>CLASSROOM TECHNIQUES FOR EXPORING ART </vt:lpstr>
      <vt:lpstr>PowerPoint Presentation</vt:lpstr>
      <vt:lpstr>PowerPoint Presentation</vt:lpstr>
      <vt:lpstr>PowerPoint Presentation</vt:lpstr>
      <vt:lpstr>PowerPoint Presentation</vt:lpstr>
      <vt:lpstr> </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suggestions and comments - please!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art to develop communication</dc:title>
  <dc:creator>Marion Mills</dc:creator>
  <cp:lastModifiedBy>Linda Barker</cp:lastModifiedBy>
  <cp:revision>14</cp:revision>
  <cp:lastPrinted>2023-02-07T15:12:03Z</cp:lastPrinted>
  <dcterms:created xsi:type="dcterms:W3CDTF">2022-09-07T17:48:26Z</dcterms:created>
  <dcterms:modified xsi:type="dcterms:W3CDTF">2023-02-07T15:20:14Z</dcterms:modified>
</cp:coreProperties>
</file>