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4124" r:id="rId2"/>
  </p:sldMasterIdLst>
  <p:notesMasterIdLst>
    <p:notesMasterId r:id="rId21"/>
  </p:notesMasterIdLst>
  <p:sldIdLst>
    <p:sldId id="377" r:id="rId3"/>
    <p:sldId id="358" r:id="rId4"/>
    <p:sldId id="280" r:id="rId5"/>
    <p:sldId id="356" r:id="rId6"/>
    <p:sldId id="360" r:id="rId7"/>
    <p:sldId id="365" r:id="rId8"/>
    <p:sldId id="361" r:id="rId9"/>
    <p:sldId id="374" r:id="rId10"/>
    <p:sldId id="362" r:id="rId11"/>
    <p:sldId id="363" r:id="rId12"/>
    <p:sldId id="366" r:id="rId13"/>
    <p:sldId id="367" r:id="rId14"/>
    <p:sldId id="368" r:id="rId15"/>
    <p:sldId id="369" r:id="rId16"/>
    <p:sldId id="370" r:id="rId17"/>
    <p:sldId id="375" r:id="rId18"/>
    <p:sldId id="372" r:id="rId19"/>
    <p:sldId id="364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pos="40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112"/>
    <a:srgbClr val="F04E2E"/>
    <a:srgbClr val="35372F"/>
    <a:srgbClr val="EE44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101" autoAdjust="0"/>
  </p:normalViewPr>
  <p:slideViewPr>
    <p:cSldViewPr snapToGrid="0">
      <p:cViewPr varScale="1">
        <p:scale>
          <a:sx n="77" d="100"/>
          <a:sy n="77" d="100"/>
        </p:scale>
        <p:origin x="946" y="58"/>
      </p:cViewPr>
      <p:guideLst>
        <p:guide orient="horz" pos="3912"/>
        <p:guide pos="4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D4BE03-19A5-AB2A-1F61-69DE5DE5F8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49983-97A6-891B-AAF3-B3A8A43C82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29373A-DB24-4844-B8C1-842C6EB9B82F}" type="datetimeFigureOut">
              <a:rPr lang="en-GB"/>
              <a:pPr>
                <a:defRPr/>
              </a:pPr>
              <a:t>18/08/2022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F6867C-7BD3-EB0C-E37B-5196760FD1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002D0F-D423-BC8A-A275-8F9CBBAFD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E1207-4830-9A1E-14E1-48203740AD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04D82-D59B-BCA8-AB7C-1CFA07D5DD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D88586-0F8A-44A9-9056-FB6516B413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785EFF1-5576-C43F-19AE-402A96534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7C822BF-586F-AF99-24C2-A40E846A18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För:  åldrarna  9 – 11 år   </a:t>
            </a:r>
            <a:r>
              <a:rPr lang="en-GB" altLang="en-US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(Kan bli anpassade för yngre och äldre elever)</a:t>
            </a:r>
            <a:endParaRPr lang="en-GB" altLang="en-US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Header Placeholder 3">
            <a:extLst>
              <a:ext uri="{FF2B5EF4-FFF2-40B4-BE49-F238E27FC236}">
                <a16:creationId xmlns:a16="http://schemas.microsoft.com/office/drawing/2014/main" id="{9902CDA9-BD69-9060-002E-7C2E0F0EFF1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F353BCCA-86C4-B902-6D2E-16BE714ED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A8192-0663-4599-B1E6-FEBE5D3F6D5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03E9C07-234D-CF4B-3C0A-227C48DC7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0C107BD-AF11-2E62-0E45-B0871A3F0A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GB" altLang="en-US" sz="1800" b="1" dirty="0">
                <a:cs typeface="Times New Roman" panose="02020603050405020304" pitchFamily="18" charset="0"/>
              </a:rPr>
              <a:t>MORMORS FAVORIT</a:t>
            </a:r>
            <a:r>
              <a:rPr lang="en-GB" altLang="en-US" sz="1800" dirty="0"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cs typeface="Times New Roman" panose="02020603050405020304" pitchFamily="18" charset="0"/>
              </a:rPr>
              <a:t>av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800" b="1" dirty="0">
                <a:cs typeface="Calibri" panose="020F0502020204030204" pitchFamily="34" charset="0"/>
              </a:rPr>
              <a:t>GEORGIOS</a:t>
            </a:r>
            <a:r>
              <a:rPr lang="en-GB" altLang="en-US" sz="18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1800" b="1" dirty="0">
                <a:cs typeface="Calibri" panose="020F0502020204030204" pitchFamily="34" charset="0"/>
              </a:rPr>
              <a:t> LAKOVIDIS     (</a:t>
            </a:r>
            <a:r>
              <a:rPr lang="en-GB" altLang="en-US" sz="1800" dirty="0">
                <a:cs typeface="Calibri" panose="020F0502020204030204" pitchFamily="34" charset="0"/>
              </a:rPr>
              <a:t>1853 – 1932),  </a:t>
            </a:r>
            <a:r>
              <a:rPr lang="en-GB" altLang="en-US" sz="1800" dirty="0" err="1">
                <a:cs typeface="Calibri" panose="020F0502020204030204" pitchFamily="34" charset="0"/>
              </a:rPr>
              <a:t>Grekisk</a:t>
            </a:r>
            <a:r>
              <a:rPr lang="en-GB" altLang="en-US" sz="1800" dirty="0">
                <a:solidFill>
                  <a:srgbClr val="C00000"/>
                </a:solidFill>
                <a:cs typeface="Calibri" panose="020F0502020204030204" pitchFamily="34" charset="0"/>
              </a:rPr>
              <a:t>    </a:t>
            </a:r>
            <a:r>
              <a:rPr lang="en-GB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Finns </a:t>
            </a:r>
            <a:r>
              <a:rPr lang="en-GB" altLang="en-US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GB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altLang="en-US" b="1" dirty="0">
                <a:cs typeface="Times New Roman" panose="02020603050405020304" pitchFamily="18" charset="0"/>
              </a:rPr>
              <a:t> NATIONAL GALLERY I GREKLAND.  </a:t>
            </a:r>
          </a:p>
          <a:p>
            <a:pPr>
              <a:buFont typeface="Symbol" panose="05050102010706020507" pitchFamily="18" charset="2"/>
              <a:buNone/>
            </a:pPr>
            <a:r>
              <a:rPr lang="en-GB" altLang="en-US" dirty="0" err="1"/>
              <a:t>Vad</a:t>
            </a:r>
            <a:r>
              <a:rPr lang="en-GB" altLang="en-US" dirty="0"/>
              <a:t> </a:t>
            </a:r>
            <a:r>
              <a:rPr lang="en-GB" altLang="en-US" dirty="0" err="1"/>
              <a:t>säger</a:t>
            </a:r>
            <a:r>
              <a:rPr lang="en-GB" altLang="en-US" dirty="0"/>
              <a:t> den om </a:t>
            </a:r>
            <a:r>
              <a:rPr lang="en-GB" altLang="en-US" dirty="0" err="1"/>
              <a:t>temat</a:t>
            </a:r>
            <a:r>
              <a:rPr lang="en-GB" altLang="en-US" dirty="0"/>
              <a:t>?   (</a:t>
            </a:r>
            <a:r>
              <a:rPr lang="en-GB" altLang="en-US" dirty="0" err="1"/>
              <a:t>Flera</a:t>
            </a:r>
            <a:r>
              <a:rPr lang="en-GB" altLang="en-US" dirty="0"/>
              <a:t> generationer)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6C3BBEE-ADF0-4580-74B0-96C1BF82A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0BFF85-8F12-41B2-9657-7EEDD2DA6F95}" type="slidenum">
              <a:rPr lang="en-GB" altLang="en-US"/>
              <a:pPr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5B5EEB3-24BB-6228-BD13-DCD898AB46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0162BDB-48A3-3881-CC2C-572F63983B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  <a:defRPr/>
            </a:pPr>
            <a:r>
              <a:rPr lang="en-GB" altLang="en-US" sz="1800" b="1" dirty="0">
                <a:cs typeface="Times New Roman" panose="02020603050405020304" pitchFamily="18" charset="0"/>
              </a:rPr>
              <a:t>FISKARNAS FRUAR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cs typeface="Times New Roman" panose="02020603050405020304" pitchFamily="18" charset="0"/>
              </a:rPr>
              <a:t>av</a:t>
            </a:r>
            <a:r>
              <a:rPr lang="en-GB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  </a:t>
            </a:r>
            <a:r>
              <a:rPr lang="en-GB" altLang="en-US" b="1" dirty="0">
                <a:cs typeface="Times New Roman" panose="02020603050405020304" pitchFamily="18" charset="0"/>
              </a:rPr>
              <a:t>MASSIMO CAMPIGLI</a:t>
            </a:r>
            <a:r>
              <a:rPr lang="en-GB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  (</a:t>
            </a:r>
            <a:r>
              <a:rPr lang="en-GB" altLang="en-US" dirty="0">
                <a:cs typeface="Times New Roman" panose="02020603050405020304" pitchFamily="18" charset="0"/>
              </a:rPr>
              <a:t>1895 – 1971,) </a:t>
            </a:r>
            <a:r>
              <a:rPr lang="en-GB" altLang="en-US" dirty="0" err="1">
                <a:cs typeface="Times New Roman" panose="02020603050405020304" pitchFamily="18" charset="0"/>
              </a:rPr>
              <a:t>Italiensk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  - </a:t>
            </a:r>
            <a:r>
              <a:rPr lang="en-GB" alt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Färdigställd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cs typeface="Times New Roman" panose="02020603050405020304" pitchFamily="18" charset="0"/>
              </a:rPr>
              <a:t>1900s.</a:t>
            </a:r>
            <a:r>
              <a:rPr lang="en-GB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Finns </a:t>
            </a:r>
            <a:r>
              <a:rPr lang="en-GB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GB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cs typeface="Times New Roman" panose="02020603050405020304" pitchFamily="18" charset="0"/>
              </a:rPr>
              <a:t>NATIONAL GALLERY AV MODERN KONST, ITALIEN </a:t>
            </a: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Vad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säger</a:t>
            </a:r>
            <a:r>
              <a:rPr lang="en-GB" altLang="en-US" dirty="0">
                <a:solidFill>
                  <a:srgbClr val="000000"/>
                </a:solidFill>
              </a:rPr>
              <a:t> den om </a:t>
            </a:r>
            <a:r>
              <a:rPr lang="en-GB" altLang="en-US" dirty="0" err="1">
                <a:solidFill>
                  <a:srgbClr val="000000"/>
                </a:solidFill>
              </a:rPr>
              <a:t>temat</a:t>
            </a:r>
            <a:r>
              <a:rPr lang="en-GB" altLang="en-US" dirty="0">
                <a:solidFill>
                  <a:srgbClr val="000000"/>
                </a:solidFill>
              </a:rPr>
              <a:t>?   ( </a:t>
            </a:r>
            <a:r>
              <a:rPr lang="en-GB" altLang="en-US" dirty="0" err="1">
                <a:solidFill>
                  <a:srgbClr val="000000"/>
                </a:solidFill>
              </a:rPr>
              <a:t>Människor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behöver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varandra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och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knyta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vänskapsband</a:t>
            </a:r>
            <a:r>
              <a:rPr lang="en-GB" altLang="en-US" dirty="0">
                <a:solidFill>
                  <a:srgbClr val="000000"/>
                </a:solidFill>
              </a:rPr>
              <a:t>) </a:t>
            </a: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  <a:defRPr/>
            </a:pP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 typeface="Symbol" panose="05050102010706020507" pitchFamily="18" charset="2"/>
              <a:buNone/>
              <a:defRPr/>
            </a:pPr>
            <a:endParaRPr lang="en-GB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E27E54D-56F9-6B81-BC78-44123515F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090828-532C-4C56-851A-8FA1EB659AC3}" type="slidenum">
              <a:rPr lang="en-GB" altLang="en-US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0F073C1-F130-C58A-D603-1BC70F72EF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874E07D-5A3F-4AD6-4735-157196D299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Symbol" panose="05050102010706020507" pitchFamily="18" charset="2"/>
              <a:buNone/>
              <a:defRPr/>
            </a:pPr>
            <a:r>
              <a:rPr lang="en-GB" altLang="en-US" b="1" dirty="0">
                <a:cs typeface="Times New Roman" panose="02020603050405020304" pitchFamily="18" charset="0"/>
              </a:rPr>
              <a:t>FRUKOSTDAGS </a:t>
            </a:r>
            <a:r>
              <a:rPr lang="en-GB" altLang="en-US" dirty="0" err="1">
                <a:cs typeface="Times New Roman" panose="02020603050405020304" pitchFamily="18" charset="0"/>
              </a:rPr>
              <a:t>av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r>
              <a:rPr lang="en-GB" dirty="0"/>
              <a:t>Hanna Pauli, </a:t>
            </a:r>
            <a:r>
              <a:rPr lang="en-GB" dirty="0" err="1"/>
              <a:t>svensk</a:t>
            </a:r>
            <a:r>
              <a:rPr lang="en-GB" dirty="0"/>
              <a:t>, (1864-1940)</a:t>
            </a:r>
            <a:r>
              <a:rPr lang="en-GB" altLang="en-US" sz="900" dirty="0">
                <a:cs typeface="Times New Roman" panose="02020603050405020304" pitchFamily="18" charset="0"/>
              </a:rPr>
              <a:t>- </a:t>
            </a:r>
            <a:r>
              <a:rPr lang="en-GB" altLang="en-US" sz="900" dirty="0" err="1">
                <a:cs typeface="Times New Roman" panose="02020603050405020304" pitchFamily="18" charset="0"/>
              </a:rPr>
              <a:t>Färdigställd</a:t>
            </a:r>
            <a:r>
              <a:rPr lang="en-GB" altLang="en-US" sz="1000" dirty="0">
                <a:cs typeface="Times New Roman" panose="02020603050405020304" pitchFamily="18" charset="0"/>
              </a:rPr>
              <a:t> 1887  </a:t>
            </a:r>
            <a:r>
              <a:rPr lang="en-GB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Finns </a:t>
            </a:r>
            <a:r>
              <a:rPr lang="en-GB" alt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1000" dirty="0">
                <a:cs typeface="Times New Roman" panose="02020603050405020304" pitchFamily="18" charset="0"/>
              </a:rPr>
              <a:t> </a:t>
            </a:r>
            <a:r>
              <a:rPr lang="en-GB" altLang="en-US" sz="1000" b="1" dirty="0">
                <a:cs typeface="Times New Roman" panose="02020603050405020304" pitchFamily="18" charset="0"/>
              </a:rPr>
              <a:t>NATIONALMUSEUM, STOCKHOLM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GB" altLang="en-US" dirty="0" err="1"/>
              <a:t>Vad</a:t>
            </a:r>
            <a:r>
              <a:rPr lang="en-GB" altLang="en-US" dirty="0"/>
              <a:t> </a:t>
            </a:r>
            <a:r>
              <a:rPr lang="en-GB" altLang="en-US" dirty="0" err="1"/>
              <a:t>säger</a:t>
            </a:r>
            <a:r>
              <a:rPr lang="en-GB" altLang="en-US" dirty="0"/>
              <a:t> den om </a:t>
            </a:r>
            <a:r>
              <a:rPr lang="en-GB" altLang="en-US" dirty="0" err="1"/>
              <a:t>temat</a:t>
            </a:r>
            <a:r>
              <a:rPr lang="en-GB" altLang="en-US" dirty="0"/>
              <a:t>?  (</a:t>
            </a:r>
            <a:r>
              <a:rPr lang="en-GB" altLang="en-US" dirty="0" err="1"/>
              <a:t>Familjeband-är</a:t>
            </a:r>
            <a:r>
              <a:rPr lang="en-GB" altLang="en-US" dirty="0"/>
              <a:t> det bra </a:t>
            </a:r>
            <a:r>
              <a:rPr lang="en-GB" altLang="en-US" dirty="0" err="1"/>
              <a:t>att</a:t>
            </a:r>
            <a:r>
              <a:rPr lang="en-GB" altLang="en-US" dirty="0"/>
              <a:t> </a:t>
            </a:r>
            <a:r>
              <a:rPr lang="en-GB" altLang="en-US" dirty="0" err="1"/>
              <a:t>äta</a:t>
            </a:r>
            <a:r>
              <a:rPr lang="en-GB" altLang="en-US" dirty="0"/>
              <a:t> </a:t>
            </a:r>
            <a:r>
              <a:rPr lang="en-GB" altLang="en-US" dirty="0" err="1"/>
              <a:t>tillsammans</a:t>
            </a:r>
            <a:r>
              <a:rPr lang="en-GB" altLang="en-US" dirty="0"/>
              <a:t> för </a:t>
            </a:r>
            <a:r>
              <a:rPr lang="en-GB" altLang="en-US" dirty="0" err="1"/>
              <a:t>att</a:t>
            </a:r>
            <a:r>
              <a:rPr lang="en-GB" altLang="en-US" dirty="0"/>
              <a:t> </a:t>
            </a:r>
            <a:r>
              <a:rPr lang="en-GB" altLang="en-US" dirty="0" err="1"/>
              <a:t>diskutera</a:t>
            </a:r>
            <a:r>
              <a:rPr lang="en-GB" altLang="en-US" dirty="0"/>
              <a:t> </a:t>
            </a:r>
            <a:r>
              <a:rPr lang="en-GB" altLang="en-US" dirty="0" err="1"/>
              <a:t>dagens</a:t>
            </a:r>
            <a:r>
              <a:rPr lang="en-GB" altLang="en-US" dirty="0"/>
              <a:t> </a:t>
            </a:r>
            <a:r>
              <a:rPr lang="en-GB" altLang="en-US" dirty="0" err="1"/>
              <a:t>händelser</a:t>
            </a:r>
            <a:r>
              <a:rPr lang="en-GB" altLang="en-US" dirty="0"/>
              <a:t>, </a:t>
            </a:r>
            <a:r>
              <a:rPr lang="en-GB" altLang="en-US" dirty="0" err="1"/>
              <a:t>är</a:t>
            </a:r>
            <a:r>
              <a:rPr lang="en-GB" altLang="en-US" dirty="0"/>
              <a:t> det </a:t>
            </a:r>
            <a:r>
              <a:rPr lang="en-GB" altLang="en-US" dirty="0" err="1"/>
              <a:t>bekvämt</a:t>
            </a:r>
            <a:r>
              <a:rPr lang="en-GB" altLang="en-US" dirty="0"/>
              <a:t> , </a:t>
            </a:r>
            <a:r>
              <a:rPr lang="en-GB" altLang="en-US" dirty="0" err="1"/>
              <a:t>en</a:t>
            </a:r>
            <a:r>
              <a:rPr lang="en-GB" altLang="en-US" dirty="0"/>
              <a:t> </a:t>
            </a:r>
            <a:r>
              <a:rPr lang="en-GB" altLang="en-US" dirty="0" err="1"/>
              <a:t>trygg</a:t>
            </a:r>
            <a:r>
              <a:rPr lang="en-GB" altLang="en-US" dirty="0"/>
              <a:t> plats för </a:t>
            </a:r>
            <a:r>
              <a:rPr lang="en-GB" altLang="en-US" dirty="0" err="1"/>
              <a:t>samtal</a:t>
            </a:r>
            <a:r>
              <a:rPr lang="en-GB" altLang="en-US" dirty="0"/>
              <a:t>?) </a:t>
            </a:r>
            <a:r>
              <a:rPr lang="en-GB" sz="1800" b="1" dirty="0">
                <a:ea typeface="Times New Roman" panose="02020603050405020304" pitchFamily="18" charset="0"/>
              </a:rPr>
              <a:t>                                                                                        </a:t>
            </a: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  <a:defRPr/>
            </a:pP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None/>
              <a:defRPr/>
            </a:pP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/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663BC92-A05A-C57E-B4D2-865EAD64A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BABFCE-FEE7-4B23-88D4-74B015BDEB1A}" type="slidenum">
              <a:rPr lang="en-GB" altLang="en-US"/>
              <a:pPr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F194B053-F455-DAF7-BA09-E9D45AD378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FEA98B43-FF59-584D-1A70-7FCF4E75B7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z="1200" dirty="0">
                <a:ea typeface="Calibri" panose="020F0502020204030204" pitchFamily="34" charset="0"/>
                <a:cs typeface="Times New Roman" panose="02020603050405020304" pitchFamily="18" charset="0"/>
              </a:rPr>
              <a:t>Lärare kan välja bland de övningar som finns i bakgrundsinformation, Verktygslådan eller göra egna.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F08661DB-C316-7869-FE19-37BBA9D4C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89035F-22F7-4ED5-A1AC-6CB06FE06179}" type="slidenum">
              <a:rPr lang="en-GB" altLang="en-US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77EC4EB8-19B6-6142-0A46-0643CDCA4F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F6945FDE-88EF-6187-61E4-49A746E32C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--</a:t>
            </a:r>
            <a:r>
              <a:rPr lang="en-GB" altLang="en-US" dirty="0" err="1"/>
              <a:t>Välj</a:t>
            </a:r>
            <a:r>
              <a:rPr lang="en-GB" altLang="en-US" dirty="0"/>
              <a:t> </a:t>
            </a:r>
            <a:r>
              <a:rPr lang="en-GB" altLang="en-US" dirty="0" err="1"/>
              <a:t>från</a:t>
            </a:r>
            <a:r>
              <a:rPr lang="en-GB" altLang="en-US" dirty="0"/>
              <a:t> </a:t>
            </a:r>
            <a:r>
              <a:rPr lang="en-GB" altLang="en-US" dirty="0" err="1"/>
              <a:t>exempel</a:t>
            </a:r>
            <a:r>
              <a:rPr lang="en-GB" altLang="en-US" dirty="0"/>
              <a:t> </a:t>
            </a:r>
            <a:r>
              <a:rPr lang="en-GB" altLang="en-US" dirty="0" err="1"/>
              <a:t>från</a:t>
            </a:r>
            <a:r>
              <a:rPr lang="en-GB" altLang="en-US" dirty="0"/>
              <a:t> pdf </a:t>
            </a:r>
            <a:r>
              <a:rPr lang="en-GB" altLang="en-US" dirty="0" err="1"/>
              <a:t>eller</a:t>
            </a:r>
            <a:r>
              <a:rPr lang="en-GB" altLang="en-US" dirty="0"/>
              <a:t> </a:t>
            </a:r>
            <a:r>
              <a:rPr lang="en-GB" altLang="en-US" dirty="0" err="1"/>
              <a:t>Verktygslådan</a:t>
            </a:r>
            <a:r>
              <a:rPr lang="en-GB" altLang="en-US" dirty="0"/>
              <a:t> </a:t>
            </a:r>
            <a:r>
              <a:rPr lang="en-GB" altLang="en-US" dirty="0" err="1"/>
              <a:t>eller</a:t>
            </a:r>
            <a:r>
              <a:rPr lang="en-GB" altLang="en-US" dirty="0"/>
              <a:t> </a:t>
            </a:r>
            <a:r>
              <a:rPr lang="en-GB" altLang="en-US" dirty="0" err="1"/>
              <a:t>gör</a:t>
            </a:r>
            <a:r>
              <a:rPr lang="en-GB" altLang="en-US" dirty="0"/>
              <a:t> </a:t>
            </a:r>
            <a:r>
              <a:rPr lang="en-GB" altLang="en-US" dirty="0" err="1"/>
              <a:t>egna</a:t>
            </a:r>
            <a:r>
              <a:rPr lang="en-GB" altLang="en-US" dirty="0"/>
              <a:t>!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1576621-1554-698A-C826-542F297EF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DD65EB-1B02-4093-A57D-02BE04F4843E}" type="slidenum">
              <a:rPr lang="en-GB" altLang="en-US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96FDDC9-C775-91EB-8B20-FC22E44589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7E95FD9-EA7E-CF07-EB2F-0FC1440DB7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-LÄRARE VÄLJER FRÅN EXEMPEL I PDF ELER GÖR EGNA DRAMAÖVNINGAR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56F4059-9BA8-4E2F-A5A2-6E4A72230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BD1140-9676-4967-A9CC-52AAB15B0D64}" type="slidenum">
              <a:rPr lang="en-GB" altLang="en-US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7DA0F294-D3B8-A68D-3047-CD74B9217B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54235-7036-EC4E-AA8F-07ED0F9B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6"/>
                </a:solidFill>
              </a:rPr>
              <a:t>TID ATT ANVÄNDAS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32D7677-8D18-A0F5-90A7-2786958A6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092AA5-A5CB-4146-AF8C-25C71A4DE583}" type="slidenum">
              <a:rPr lang="en-GB" altLang="en-US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666B1DEF-0AAB-CE89-AB24-03C2C77276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34BD81A-CBF3-D00A-00D0-7E730CCCE1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err="1"/>
              <a:t>Utvärdering</a:t>
            </a:r>
            <a:endParaRPr lang="en-GB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8EF6956-EFB8-04C5-A7DF-4B7A41F3B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418439-FE5C-4E78-9690-9CF7F366E7AB}" type="slidenum">
              <a:rPr lang="en-GB" altLang="en-US"/>
              <a:pPr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39F2536B-F060-C072-EB58-CDB6ABD2A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3027F525-3577-C451-1EC5-61F726962D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Fler moduler finns på www.getcreativewithart.org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6F11E35-3687-E0D2-19AD-3CF980126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5579B5-135A-4DE3-BBF7-B0351C4150A4}" type="slidenum">
              <a:rPr lang="en-GB" altLang="en-US"/>
              <a:pPr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6537B4C-B11B-A83E-E67B-05A3343EB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4CF9B77-2FA9-BF3E-CC81-9FF85282A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MÅL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86B52EA-2F90-71D8-7FA8-FA62864F8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18FAA1-1FE5-44AC-AD5E-E93587FDDFD2}" type="slidenum">
              <a:rPr lang="en-GB" altLang="en-US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D9A3749-4BC8-F7F8-5EE7-756C0AB7AC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DCC39-334D-6803-EE8B-0D1A7E3A3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/>
                </a:solidFill>
              </a:rPr>
              <a:t>Vad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betyder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temat</a:t>
            </a:r>
            <a:r>
              <a:rPr lang="en-GB" dirty="0">
                <a:solidFill>
                  <a:schemeClr val="accent6"/>
                </a:solidFill>
              </a:rPr>
              <a:t>?   /   </a:t>
            </a:r>
            <a:r>
              <a:rPr lang="en-GB" dirty="0" err="1">
                <a:solidFill>
                  <a:schemeClr val="accent6"/>
                </a:solidFill>
              </a:rPr>
              <a:t>Diskutera</a:t>
            </a:r>
            <a:r>
              <a:rPr lang="en-GB" dirty="0">
                <a:solidFill>
                  <a:schemeClr val="accent6"/>
                </a:solidFill>
              </a:rPr>
              <a:t> parvis </a:t>
            </a:r>
            <a:r>
              <a:rPr lang="en-GB" dirty="0" err="1">
                <a:solidFill>
                  <a:schemeClr val="accent6"/>
                </a:solidFill>
              </a:rPr>
              <a:t>vad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ni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tycker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att</a:t>
            </a:r>
            <a:r>
              <a:rPr lang="en-GB" dirty="0">
                <a:solidFill>
                  <a:schemeClr val="accent6"/>
                </a:solidFill>
              </a:rPr>
              <a:t> det </a:t>
            </a:r>
            <a:r>
              <a:rPr lang="en-GB" dirty="0" err="1">
                <a:solidFill>
                  <a:schemeClr val="accent6"/>
                </a:solidFill>
              </a:rPr>
              <a:t>betyder</a:t>
            </a:r>
            <a:r>
              <a:rPr lang="en-GB" dirty="0">
                <a:solidFill>
                  <a:schemeClr val="accent6"/>
                </a:solidFill>
              </a:rPr>
              <a:t> för just er….Dela era </a:t>
            </a:r>
            <a:r>
              <a:rPr lang="en-GB" dirty="0" err="1">
                <a:solidFill>
                  <a:schemeClr val="accent6"/>
                </a:solidFill>
              </a:rPr>
              <a:t>tankar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i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klassen</a:t>
            </a:r>
            <a:r>
              <a:rPr lang="en-GB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A434C22-9A76-EDDF-B06B-7272F6EA0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C5D1B9-C941-4CE5-A82D-AC84EBEBA5AC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9A9FA3D-7DA8-F2C7-0FD2-83270B3B8E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EF4261F-D20B-E63A-67F3-F7CC5F4AC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Vad tycker DU är viktigt?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E7EF050-4D57-504D-64C2-38F508ADE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9C2B9C-6FF9-4DCA-B403-53F8B1298EED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3522A8B-3DB5-8AFE-801D-522DA4BDD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21B9520-BB0C-6E8A-C552-EE6F10BFE1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Med speciella färger? Med särskilda former?  Med särskilda teman?  Ska det vara tydligt eller dolt? Hur skulle du själv visa det om du ritade en bild? 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D960AF4-A899-6838-EA48-FF98062C9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3FAEBD-3256-490F-ADF0-1C36AB07A542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F75DAE0-4683-71A6-6DBB-9ECED043EF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BE3AFE3-5AD2-91E6-AD3F-763E729D2C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ACAC3AD-2AF2-41DF-168A-F53F7F71A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01B1EB-9F94-4A04-BA41-B3068BABBA3B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CBE7102-299F-50EE-69FF-0F8C129AF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B7D4DD0-224A-168E-9525-F97F30A11C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Vilka känslor väcker tavlan hos dig??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BF7BD6A-C039-3B2F-7202-1E1543D39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68756D-1256-4290-8469-9D39859F19CE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396C2F5-4C97-27AF-4D75-AD1E231F0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9B959EB-1C8A-88E3-9985-E9389214BE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</a:pP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Diskutera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konstnären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konstverket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Aspekter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stark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familj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Uppskattning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känslomässiga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band,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lojalitet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tydlig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kommunikation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gemensamma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ideer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tankar</a:t>
            </a:r>
            <a:r>
              <a:rPr lang="en-GB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Glädje</a:t>
            </a:r>
            <a:endParaRPr lang="en-GB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5EA7EFE2-EC7E-0B2D-6795-C440096A9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5F8EDD-34EA-43D1-AAB7-B8BDB96CD93E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E29073C-7CAF-EB78-B272-BAFE38D4A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0733C58-E927-52EE-CEFA-F9862B99E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err="1"/>
              <a:t>Diskutera</a:t>
            </a:r>
            <a:r>
              <a:rPr lang="en-GB" altLang="en-US" dirty="0"/>
              <a:t> </a:t>
            </a:r>
            <a:r>
              <a:rPr lang="en-GB" altLang="en-US" dirty="0" err="1"/>
              <a:t>konstnären</a:t>
            </a:r>
            <a:r>
              <a:rPr lang="en-GB" altLang="en-US" dirty="0"/>
              <a:t> </a:t>
            </a:r>
            <a:r>
              <a:rPr lang="en-GB" altLang="en-US" dirty="0" err="1"/>
              <a:t>och</a:t>
            </a:r>
            <a:r>
              <a:rPr lang="en-GB" altLang="en-US" dirty="0"/>
              <a:t> </a:t>
            </a:r>
            <a:r>
              <a:rPr lang="en-GB" altLang="en-US" dirty="0" err="1"/>
              <a:t>konstverket</a:t>
            </a:r>
            <a:r>
              <a:rPr lang="en-GB" altLang="en-US" dirty="0"/>
              <a:t> </a:t>
            </a:r>
            <a:r>
              <a:rPr lang="en-GB" altLang="en-US" dirty="0" err="1"/>
              <a:t>och</a:t>
            </a:r>
            <a:r>
              <a:rPr lang="en-GB" altLang="en-US" dirty="0"/>
              <a:t> JÄMFÖR DET med </a:t>
            </a:r>
            <a:r>
              <a:rPr lang="en-GB" altLang="en-US" dirty="0" err="1"/>
              <a:t>porträttet</a:t>
            </a:r>
            <a:r>
              <a:rPr lang="en-GB" altLang="en-US" dirty="0"/>
              <a:t> </a:t>
            </a:r>
            <a:r>
              <a:rPr lang="en-GB" altLang="en-US" dirty="0" err="1"/>
              <a:t>av</a:t>
            </a:r>
            <a:r>
              <a:rPr lang="en-GB" altLang="en-US" dirty="0"/>
              <a:t> </a:t>
            </a:r>
            <a:r>
              <a:rPr lang="en-GB" altLang="en-US" dirty="0" err="1"/>
              <a:t>systrarna</a:t>
            </a:r>
            <a:r>
              <a:rPr lang="en-GB" altLang="en-US" dirty="0"/>
              <a:t> 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264296A-39AB-3D49-DB05-ED76D343F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B9EABB-98A4-4D1A-AEAF-7240253D198B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33566F-4970-998C-8C1A-38B025CBD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9561688-6408-4908-AD59-3EEE85080D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295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AADF-D13B-804A-1BF4-409A5070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2014CCA-53ED-4576-B90E-647A5AA02158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3D325E-BE1F-5281-4980-F92E78E10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90B220-5680-4CF6-B07B-114394E79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594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84E1D-E077-490A-F11B-C8832BF0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D7DA851-1218-4F52-84EF-C2BB5789A111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43F4A1-7F72-7EF9-A528-4665DDF8B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BA992E-B870-43D7-8DCE-9ACCAA276A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638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49A55EDA-10C4-25C3-3F54-60D66DA3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DA75472-A2B2-4D99-9D5D-B76258FC6896}" type="datetime1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A57CF4F2-DB42-D889-2052-D3E13DF7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0B5BFFD-7661-6111-2247-427A1F6A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BCF7A9-9F06-42E3-8A30-2D0D7B7058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121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30373-2EDF-B19E-9E90-FC030504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F0EC0FD-F6C7-44DD-B05F-9F722E41B7C8}" type="datetime1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C89CF-2F7C-A50B-A250-6AFDF1FB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964C5-C4CE-A6CD-AB9E-A69FC54C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21F0C0-5CA5-49D9-8937-C4E5EF43AC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389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7">
            <a:extLst>
              <a:ext uri="{FF2B5EF4-FFF2-40B4-BE49-F238E27FC236}">
                <a16:creationId xmlns:a16="http://schemas.microsoft.com/office/drawing/2014/main" id="{28252CC1-A504-5EC7-A866-6735935D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DA75472-A2B2-4D99-9D5D-B76258FC6896}" type="datetime1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7C03790-64B3-ADD3-7DD5-635FDDCF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AB2AC4E-359C-A51F-AD06-E54133AF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384822-BC36-4C73-A0DD-0431B2C21A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102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7CAF5-62FC-20CA-E9B6-0BCF3DEE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F0EC0FD-F6C7-44DD-B05F-9F722E41B7C8}" type="datetime1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C1809-C4D4-1641-79CC-8E19EF40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A7685-2CCC-2BAF-CEF2-BD761C42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ACDD25-C830-413D-8D43-4915EF578B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1591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2F5DDB-A5DD-C684-403D-F31660E589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105D92-BA0B-4B89-AE47-C7E4EEF978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769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A29C5-80A2-CEC6-E50C-46514E180A24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528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4864D-5A6F-728D-0AD6-F473DB3E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DBB0A21-CD1B-4A2F-8009-47C8D7A9C72A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F5E678-74D3-C122-55DF-35E78ED15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A7B6536-E434-49D9-AB6B-2D93AB75CB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25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7DD8A-3E74-3638-CDF2-B4A2E5BC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75E1476-C81D-466A-B528-29F67BF3A038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8BF6A6E-CE7C-3008-D3DB-4C0658A76A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7EC1A2F-B114-4DBD-ADAC-308BABE081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3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6157A-8B53-1B0E-FDB6-E4520944CF0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290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6DC53-34AF-F2AB-87D0-700A75F9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38F009D-ADEE-432D-AC72-FD5281B37679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AB4A5D6-B82C-F99B-3230-40D52DC1C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75F393-F347-4FFB-86CE-382E9C04A1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951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45431-FAA8-D777-133F-F686F13A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7F1232B-366E-4BE1-9DE4-905AA1109375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107911D-5070-43FA-9EDB-FC43112B49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97591E-3F09-4789-BE2D-6B0BA0F124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582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22B1D-142B-4CF7-30B2-01307C5C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61AE16D-47C8-4E26-9E6D-EC1BD6F995DD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104D3E2-CBD8-EC38-B515-ABBE04BEC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EFCA47-C1CA-471C-8B86-992B1BD9EB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1371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BE7F4-1EF7-ED9C-24D7-6B29E7FC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1A1E8BD-AF67-40F1-B75F-7CED27386EC2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FD3F787-F650-2155-52A3-B6BBF4CBA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A2923B-3666-4C1A-BD81-C14ACCC20D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14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D2421-F4E1-197C-C4E3-1A903AAE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6C21509-8C99-4EF0-B40F-42F5BDF977F7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B7B2AB4-F76B-A0D6-A147-75C83F24D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7AB5FB-33BD-4880-BE24-69C79B67EE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979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C6232-C90D-D9BE-EAC9-BB82E500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4563FC7-7999-40B1-B9EA-16E40D623ECB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80614A-75B7-E41F-954D-B4268CB85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22A369-E19C-4CCD-AF78-5E525EFA8E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400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BC87F-3E48-774B-2D7C-C5CB70BA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7DC0738-19F1-4434-915F-81CB517623E8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F80171-F59F-B475-109C-6B40D0E84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394C84-7938-445C-A44A-E1E3A34308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518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629418C5-68A0-9FF5-34D2-BECB60DC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DA75472-A2B2-4D99-9D5D-B76258FC6896}" type="datetime1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E2F4AC7A-6239-4AF2-5F75-6740D5A3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27D97F12-9D37-223E-F078-5A84BF47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8F34A-D65C-48AA-9145-AB03676B1F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2695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F3CC8-5A46-12F2-F2CF-9DA163D24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F0EC0FD-F6C7-44DD-B05F-9F722E41B7C8}" type="datetime1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8FD0C-2394-BB0B-D078-4E535A30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E2D30-CCAF-DC3C-4564-F6DFB059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81C3F0-8F69-416F-8914-36114971A9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360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19658A9E-2B33-BF1A-DF68-5A1E97BE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DA75472-A2B2-4D99-9D5D-B76258FC6896}" type="datetime1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212F90C6-F311-0E12-2C33-928195AA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9F1B9E98-8175-AE2E-2E10-3A4C70C0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E7FA60-98EB-4844-B8B4-487DD0987D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04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0A71-1DF1-7EA9-36FF-34959D3B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11EE33-D8C1-472A-9B7E-78BAABC1880F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5319F1-ECF9-BD2F-9F1F-8E9847F03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B73F0E-6990-445E-BD1F-3CF8D92112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43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10A4E-D5E7-E9A9-F8BD-EACF0C61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F0EC0FD-F6C7-44DD-B05F-9F722E41B7C8}" type="datetime1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DB815-C301-1FE8-EF92-E2F72106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F512D-4722-3837-354E-4DBDC405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816ED7-0E18-46F6-8C07-0B270CB665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786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816A8-6654-867D-8947-3D441833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7D8EDA5-DA12-4ACC-9C24-B01B2BE5CEF6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13F8C82-B94C-8BB6-4C5D-3F3148FB3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2AC902-2F51-4877-98D4-66A968CECB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95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D80C3-06F0-FB2B-987D-4B31CFB2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25B661F-982F-4484-94A1-76670960BE99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106EFD9-00C9-8D96-E18A-67F2AD6178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7AA15F-34C3-4D85-B455-89CBC974CA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85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D650E-CAAD-701F-DE5C-8BACC247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8DBF0F8-608A-47AD-B991-53767A780883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C1162A2-4543-03C4-8CEB-6502162F3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7E448A1-1B43-4FCE-A619-84088E4A5B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999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DEE12-43C9-B81C-4DF5-71650E44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0613158-753B-4BF3-B7C4-B66D67F8608B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9E75E90-C1CA-E66D-E1CF-B071AB41E1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66C267-10ED-4F2C-81FE-E943CF1893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74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B01BB-2263-5EE3-1FBB-B805451B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C3FCDCE-5024-4CC1-8077-B74D87A16603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620FC5A-0DC7-9882-DC26-A31758C28D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C45E2D-A818-4E80-AC59-866C225758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BC465-E51E-E0F1-3F74-EC1E1845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173BE4A-DC96-430A-BF78-0ACA2F6DD49A}" type="datetimeFigureOut">
              <a:rPr lang="en-GB"/>
              <a:pPr>
                <a:defRPr/>
              </a:pPr>
              <a:t>18/08/2022</a:t>
            </a:fld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68984FD-DEF4-4CE6-BCAC-AD4FA5FE2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066920-451D-4755-9E1B-4B7F2584C9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590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537096-1779-913B-0525-12A778A1AC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8625" y="490538"/>
            <a:ext cx="1135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C14D90E-E85B-4DD1-8D6D-2FDCED7002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850" y="1825625"/>
            <a:ext cx="11328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C3FAFC-FD04-8813-4FF5-2465A5FA8C08}"/>
              </a:ext>
            </a:extLst>
          </p:cNvPr>
          <p:cNvCxnSpPr/>
          <p:nvPr userDrawn="1"/>
        </p:nvCxnSpPr>
        <p:spPr>
          <a:xfrm>
            <a:off x="428625" y="315913"/>
            <a:ext cx="11350625" cy="1587"/>
          </a:xfrm>
          <a:prstGeom prst="line">
            <a:avLst/>
          </a:prstGeom>
          <a:ln>
            <a:solidFill>
              <a:srgbClr val="3537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>
            <a:extLst>
              <a:ext uri="{FF2B5EF4-FFF2-40B4-BE49-F238E27FC236}">
                <a16:creationId xmlns:a16="http://schemas.microsoft.com/office/drawing/2014/main" id="{8056FB74-9C7A-9C17-0D36-3B6DF90FE98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duotone>
              <a:prstClr val="black"/>
              <a:srgbClr val="35372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030" name="TextBox 11">
            <a:extLst>
              <a:ext uri="{FF2B5EF4-FFF2-40B4-BE49-F238E27FC236}">
                <a16:creationId xmlns:a16="http://schemas.microsoft.com/office/drawing/2014/main" id="{20ADAB78-B8B5-DA85-39F6-5CAA4B0EAC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80463" y="6542088"/>
            <a:ext cx="3113087" cy="28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rgbClr val="35372F"/>
                </a:solidFill>
              </a:rPr>
              <a:t>COPYRIGHT@2019 THOUGHTBOX EDUCATION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4FEC59-67AB-79E2-B98A-948075898450}"/>
              </a:ext>
            </a:extLst>
          </p:cNvPr>
          <p:cNvCxnSpPr/>
          <p:nvPr userDrawn="1"/>
        </p:nvCxnSpPr>
        <p:spPr>
          <a:xfrm>
            <a:off x="1754188" y="6534150"/>
            <a:ext cx="10025062" cy="7938"/>
          </a:xfrm>
          <a:prstGeom prst="line">
            <a:avLst/>
          </a:prstGeom>
          <a:ln>
            <a:solidFill>
              <a:srgbClr val="3537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extBox 9">
            <a:extLst>
              <a:ext uri="{FF2B5EF4-FFF2-40B4-BE49-F238E27FC236}">
                <a16:creationId xmlns:a16="http://schemas.microsoft.com/office/drawing/2014/main" id="{96E5D7C4-E4F6-8B30-2183-0B42BB442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6075" y="46038"/>
            <a:ext cx="44862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rgbClr val="35372F"/>
                </a:solidFill>
                <a:latin typeface="Foco"/>
                <a:ea typeface="Foco"/>
                <a:cs typeface="Foco"/>
              </a:rPr>
              <a:t>EXPLORING THE NATURAL WORLD </a:t>
            </a:r>
            <a:r>
              <a:rPr lang="en-US" altLang="en-US" sz="1200">
                <a:solidFill>
                  <a:srgbClr val="35372F"/>
                </a:solidFill>
                <a:latin typeface="Foco"/>
                <a:ea typeface="Foco"/>
                <a:cs typeface="Foco"/>
              </a:rPr>
              <a:t>| Changing Climates | Lesson 1 </a:t>
            </a:r>
            <a:endParaRPr lang="en-US" altLang="en-US" sz="1200">
              <a:solidFill>
                <a:srgbClr val="35372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5372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sz="2800" kern="1200">
          <a:solidFill>
            <a:srgbClr val="35372F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sz="2400" kern="1200">
          <a:solidFill>
            <a:srgbClr val="35372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sz="2000" kern="1200">
          <a:solidFill>
            <a:srgbClr val="35372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kern="1200">
          <a:solidFill>
            <a:srgbClr val="35372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kern="1200">
          <a:solidFill>
            <a:srgbClr val="35372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F2B85D-1F9D-1DDD-5397-A33AB773DD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28625" y="490538"/>
            <a:ext cx="1135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0A4B91-BC99-C5EF-F6C4-0FCB2F24D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850" y="1825625"/>
            <a:ext cx="11328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DE56B-A09B-50FB-0EAE-DD6BDCB4DEAE}"/>
              </a:ext>
            </a:extLst>
          </p:cNvPr>
          <p:cNvCxnSpPr/>
          <p:nvPr userDrawn="1"/>
        </p:nvCxnSpPr>
        <p:spPr>
          <a:xfrm>
            <a:off x="428625" y="315913"/>
            <a:ext cx="11350625" cy="1587"/>
          </a:xfrm>
          <a:prstGeom prst="line">
            <a:avLst/>
          </a:prstGeom>
          <a:ln>
            <a:solidFill>
              <a:srgbClr val="3537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>
            <a:extLst>
              <a:ext uri="{FF2B5EF4-FFF2-40B4-BE49-F238E27FC236}">
                <a16:creationId xmlns:a16="http://schemas.microsoft.com/office/drawing/2014/main" id="{2D9876B6-28A8-0F9D-A858-305CE3249EA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duotone>
              <a:prstClr val="black"/>
              <a:srgbClr val="35372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030" name="TextBox 11">
            <a:extLst>
              <a:ext uri="{FF2B5EF4-FFF2-40B4-BE49-F238E27FC236}">
                <a16:creationId xmlns:a16="http://schemas.microsoft.com/office/drawing/2014/main" id="{0090DC65-11B5-676E-B64D-3A84BD6B0B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80463" y="6542088"/>
            <a:ext cx="3113087" cy="28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rgbClr val="35372F"/>
                </a:solidFill>
              </a:rPr>
              <a:t>COPYRIGHT@2019 THOUGHTBOX EDUCATION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03DF40-56D3-B7D3-FEB3-F89E2BA1D3BA}"/>
              </a:ext>
            </a:extLst>
          </p:cNvPr>
          <p:cNvCxnSpPr/>
          <p:nvPr userDrawn="1"/>
        </p:nvCxnSpPr>
        <p:spPr>
          <a:xfrm>
            <a:off x="1754188" y="6534150"/>
            <a:ext cx="10025062" cy="7938"/>
          </a:xfrm>
          <a:prstGeom prst="line">
            <a:avLst/>
          </a:prstGeom>
          <a:ln>
            <a:solidFill>
              <a:srgbClr val="3537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extBox 9">
            <a:extLst>
              <a:ext uri="{FF2B5EF4-FFF2-40B4-BE49-F238E27FC236}">
                <a16:creationId xmlns:a16="http://schemas.microsoft.com/office/drawing/2014/main" id="{1219E2A7-EB51-BB70-8B74-F57AA97EEB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6075" y="46038"/>
            <a:ext cx="448627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>
                <a:solidFill>
                  <a:srgbClr val="35372F"/>
                </a:solidFill>
                <a:latin typeface="Foco"/>
                <a:ea typeface="Foco"/>
                <a:cs typeface="Foco"/>
              </a:rPr>
              <a:t>EXPLORING THE NATURAL WORLD </a:t>
            </a:r>
            <a:r>
              <a:rPr lang="en-US" altLang="en-US" sz="1200">
                <a:solidFill>
                  <a:srgbClr val="35372F"/>
                </a:solidFill>
                <a:latin typeface="Foco"/>
                <a:ea typeface="Foco"/>
                <a:cs typeface="Foco"/>
              </a:rPr>
              <a:t>| Changing Climates | Lesson 1 </a:t>
            </a:r>
            <a:endParaRPr lang="en-US" altLang="en-US" sz="120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  <p:sldLayoutId id="214748413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5372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5372F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sz="2800" kern="1200">
          <a:solidFill>
            <a:srgbClr val="35372F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sz="2400" kern="1200">
          <a:solidFill>
            <a:srgbClr val="35372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sz="2000" kern="1200">
          <a:solidFill>
            <a:srgbClr val="35372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kern="1200">
          <a:solidFill>
            <a:srgbClr val="35372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35372F"/>
        </a:buClr>
        <a:buFont typeface="Arial" panose="020B0604020202020204" pitchFamily="34" charset="0"/>
        <a:buChar char="•"/>
        <a:defRPr kern="1200">
          <a:solidFill>
            <a:srgbClr val="35372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allery.org.uk/paintings/thomas-gainsborough-the-painters-daughters-with-a-c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C57027BB-E9BE-6771-5683-EDED7982D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0"/>
          <a:stretch>
            <a:fillRect/>
          </a:stretch>
        </p:blipFill>
        <p:spPr bwMode="auto">
          <a:xfrm>
            <a:off x="676275" y="0"/>
            <a:ext cx="50847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7F3C90F-FEFC-5370-72B4-51284320D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0" y="4254500"/>
            <a:ext cx="4740275" cy="1193800"/>
          </a:xfr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b="1" dirty="0">
                <a:solidFill>
                  <a:prstClr val="white"/>
                </a:solidFill>
              </a:rPr>
              <a:t>MODUL 1</a:t>
            </a:r>
            <a:br>
              <a:rPr lang="en-GB" sz="4800" b="1" dirty="0">
                <a:solidFill>
                  <a:prstClr val="white"/>
                </a:solidFill>
              </a:rPr>
            </a:br>
            <a:r>
              <a:rPr lang="en-GB" sz="4000" b="1" dirty="0">
                <a:solidFill>
                  <a:srgbClr val="FF0000"/>
                </a:solidFill>
                <a:highlight>
                  <a:srgbClr val="C0C0C0"/>
                </a:highlight>
              </a:rPr>
              <a:t>KÄRLEK OCH FAMILJ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18436" name="Picture 11">
            <a:extLst>
              <a:ext uri="{FF2B5EF4-FFF2-40B4-BE49-F238E27FC236}">
                <a16:creationId xmlns:a16="http://schemas.microsoft.com/office/drawing/2014/main" id="{6A54A1D2-4F6A-1E4C-A706-66E952EF0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22250"/>
            <a:ext cx="39576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>
            <a:extLst>
              <a:ext uri="{FF2B5EF4-FFF2-40B4-BE49-F238E27FC236}">
                <a16:creationId xmlns:a16="http://schemas.microsoft.com/office/drawing/2014/main" id="{180B6A63-2E86-02C6-23DA-76D32A31A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28625"/>
            <a:ext cx="12239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7CAC-0008-A79E-106A-0A336296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854075"/>
            <a:ext cx="11249025" cy="1111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dirty="0"/>
            </a:br>
            <a:r>
              <a:rPr lang="en-GB" dirty="0" err="1"/>
              <a:t>Andra</a:t>
            </a:r>
            <a:r>
              <a:rPr lang="en-GB" dirty="0"/>
              <a:t> </a:t>
            </a:r>
            <a:r>
              <a:rPr lang="en-GB" dirty="0" err="1"/>
              <a:t>konstverk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säger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 err="1"/>
              <a:t>något</a:t>
            </a:r>
            <a:r>
              <a:rPr lang="en-GB" dirty="0"/>
              <a:t> om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“KÄRLEK OCH FAMILJ”</a:t>
            </a:r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81433-8FC5-420B-9E6B-8DC5C2C150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3563" y="3221038"/>
            <a:ext cx="6234112" cy="3392487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sz="3200" dirty="0"/>
          </a:p>
          <a:p>
            <a:pPr marL="536575" indent="-536575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MORMORS FAVORIT</a:t>
            </a:r>
          </a:p>
          <a:p>
            <a:pPr marL="0" indent="0"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         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dirty="0"/>
              <a:t>–</a:t>
            </a:r>
            <a:r>
              <a:rPr lang="en-GB" sz="3200" i="1" dirty="0" err="1"/>
              <a:t>Iakovidis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i="1" dirty="0"/>
              <a:t>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GB" sz="3200" dirty="0" err="1">
                <a:latin typeface="Calibri" panose="020F0502020204030204" pitchFamily="34" charset="0"/>
                <a:ea typeface="Calibri" panose="020F0502020204030204" pitchFamily="34" charset="0"/>
              </a:rPr>
              <a:t>Grekisk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sz="3200" dirty="0">
              <a:solidFill>
                <a:schemeClr val="accent6"/>
              </a:solidFill>
            </a:endParaRPr>
          </a:p>
          <a:p>
            <a:pPr marL="0" indent="0"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sz="3200" i="1" dirty="0"/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endParaRPr lang="en-GB" sz="3200" dirty="0">
              <a:solidFill>
                <a:schemeClr val="accent6"/>
              </a:solidFill>
            </a:endParaRPr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endParaRPr lang="en-GB" sz="3200" dirty="0"/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775F5212-CAB5-75A3-8B3D-149FA36A6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3221038"/>
            <a:ext cx="278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      2</a:t>
            </a:r>
            <a:r>
              <a:rPr lang="en-GB" altLang="en-US" sz="1800" baseline="30000">
                <a:solidFill>
                  <a:schemeClr val="tx1"/>
                </a:solidFill>
                <a:latin typeface="Calibri" panose="020F0502020204030204" pitchFamily="34" charset="0"/>
              </a:rPr>
              <a:t>nd</a:t>
            </a:r>
            <a:r>
              <a:rPr lang="en-GB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County Artwork </a:t>
            </a:r>
          </a:p>
        </p:txBody>
      </p:sp>
      <p:pic>
        <p:nvPicPr>
          <p:cNvPr id="36869" name="Picture 6" descr="Grandma`s Favourite">
            <a:extLst>
              <a:ext uri="{FF2B5EF4-FFF2-40B4-BE49-F238E27FC236}">
                <a16:creationId xmlns:a16="http://schemas.microsoft.com/office/drawing/2014/main" id="{025EEB56-537C-D2E4-41B4-76CD4136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438150"/>
            <a:ext cx="4557713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8D9A-0172-A0A0-7B60-0B0C1E46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173163"/>
            <a:ext cx="11415713" cy="792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dirty="0"/>
            </a:br>
            <a:r>
              <a:rPr lang="en-GB" dirty="0" err="1"/>
              <a:t>Andra</a:t>
            </a:r>
            <a:r>
              <a:rPr lang="en-GB" dirty="0"/>
              <a:t> </a:t>
            </a:r>
            <a:r>
              <a:rPr lang="en-GB" dirty="0" err="1"/>
              <a:t>konstverk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säger</a:t>
            </a:r>
            <a:r>
              <a:rPr lang="en-GB" dirty="0"/>
              <a:t> </a:t>
            </a:r>
            <a:r>
              <a:rPr lang="en-GB" dirty="0" err="1"/>
              <a:t>något</a:t>
            </a:r>
            <a:r>
              <a:rPr lang="en-GB" dirty="0"/>
              <a:t> om </a:t>
            </a:r>
            <a:br>
              <a:rPr lang="en-GB" dirty="0"/>
            </a:br>
            <a:r>
              <a:rPr lang="en-GB" dirty="0"/>
              <a:t>“</a:t>
            </a:r>
            <a:r>
              <a:rPr lang="en-GB" b="1" dirty="0"/>
              <a:t>KÄRLEK OCH FAMILJ”:</a:t>
            </a:r>
            <a:br>
              <a:rPr lang="en-GB" dirty="0"/>
            </a:br>
            <a:r>
              <a:rPr lang="en-GB" dirty="0"/>
              <a:t> 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5B7B9-826B-2FB4-A54F-D520CCC414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3725" y="3268663"/>
            <a:ext cx="5291138" cy="2249487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sz="3200" dirty="0"/>
          </a:p>
          <a:p>
            <a:pPr marL="536575" indent="-536575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FISKARNAS FRUAR</a:t>
            </a:r>
          </a:p>
          <a:p>
            <a:pPr marL="0" indent="0"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</a:rPr>
              <a:t>           </a:t>
            </a:r>
            <a:r>
              <a:rPr lang="en-GB" sz="3200" i="1" dirty="0"/>
              <a:t>--</a:t>
            </a:r>
            <a:r>
              <a:rPr lang="en-GB" sz="3200" i="1" dirty="0" err="1"/>
              <a:t>Campigli</a:t>
            </a:r>
            <a:r>
              <a:rPr lang="en-GB" sz="3200" i="1" dirty="0"/>
              <a:t> </a:t>
            </a:r>
            <a:r>
              <a:rPr lang="en-GB" sz="3200" dirty="0">
                <a:latin typeface="+mn-lt"/>
              </a:rPr>
              <a:t>(</a:t>
            </a:r>
            <a:r>
              <a:rPr lang="en-GB" sz="3200" dirty="0" err="1">
                <a:latin typeface="+mn-lt"/>
              </a:rPr>
              <a:t>Italiensk</a:t>
            </a:r>
            <a:r>
              <a:rPr lang="en-GB" sz="3200" dirty="0">
                <a:latin typeface="+mn-lt"/>
              </a:rPr>
              <a:t>) </a:t>
            </a:r>
            <a:endParaRPr lang="en-GB" sz="3200" dirty="0">
              <a:solidFill>
                <a:schemeClr val="accent6"/>
              </a:solidFill>
              <a:latin typeface="+mn-lt"/>
            </a:endParaRPr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endParaRPr lang="en-GB" sz="3200" dirty="0"/>
          </a:p>
        </p:txBody>
      </p:sp>
      <p:sp>
        <p:nvSpPr>
          <p:cNvPr id="38916" name="TextBox 4">
            <a:extLst>
              <a:ext uri="{FF2B5EF4-FFF2-40B4-BE49-F238E27FC236}">
                <a16:creationId xmlns:a16="http://schemas.microsoft.com/office/drawing/2014/main" id="{E5022025-679F-B7F5-52FF-F0CF6D59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3084513"/>
            <a:ext cx="2455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GB" altLang="en-US" sz="1800" baseline="30000">
                <a:solidFill>
                  <a:schemeClr val="tx1"/>
                </a:solidFill>
                <a:latin typeface="Calibri" panose="020F0502020204030204" pitchFamily="34" charset="0"/>
              </a:rPr>
              <a:t>rd</a:t>
            </a:r>
            <a:r>
              <a:rPr lang="en-GB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Country Artwork </a:t>
            </a:r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71F8C099-B59C-54D1-557F-368F8740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06813" y="719138"/>
            <a:ext cx="25182513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5ED493C2-11B6-3617-CBA9-EEB3E985F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570038"/>
            <a:ext cx="60325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7C91-AB29-A741-8BC0-0E52B709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992188"/>
            <a:ext cx="11509375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dirty="0"/>
            </a:br>
            <a:r>
              <a:rPr lang="en-GB" dirty="0" err="1"/>
              <a:t>Andra</a:t>
            </a:r>
            <a:r>
              <a:rPr lang="en-GB" dirty="0"/>
              <a:t> </a:t>
            </a:r>
            <a:r>
              <a:rPr lang="en-GB" dirty="0" err="1"/>
              <a:t>konstverk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säger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något</a:t>
            </a:r>
            <a:r>
              <a:rPr lang="en-GB" dirty="0"/>
              <a:t> om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“KÄRLEK OCH FAMILJ” 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1D4CF-5B3D-CD13-4162-2285F7BD00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7038" y="3181350"/>
            <a:ext cx="5826125" cy="2120900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sz="3200" dirty="0"/>
          </a:p>
          <a:p>
            <a:pPr marL="536575" indent="-536575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sz="3200" b="1" dirty="0">
                <a:latin typeface="+mn-lt"/>
              </a:rPr>
              <a:t>FRUKOSTDAGS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/>
              <a:t> -</a:t>
            </a:r>
            <a:r>
              <a:rPr lang="en-GB" sz="3200" i="1" dirty="0"/>
              <a:t>Hanna Pauli</a:t>
            </a:r>
            <a:r>
              <a:rPr lang="en-GB" sz="3200" dirty="0"/>
              <a:t>  </a:t>
            </a:r>
            <a:r>
              <a:rPr lang="en-GB" sz="3200" dirty="0">
                <a:latin typeface="+mn-lt"/>
              </a:rPr>
              <a:t>(Sverige) </a:t>
            </a:r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endParaRPr lang="en-GB" sz="3200" dirty="0"/>
          </a:p>
        </p:txBody>
      </p:sp>
      <p:pic>
        <p:nvPicPr>
          <p:cNvPr id="40964" name="Picture 6" descr="Frukostdags">
            <a:extLst>
              <a:ext uri="{FF2B5EF4-FFF2-40B4-BE49-F238E27FC236}">
                <a16:creationId xmlns:a16="http://schemas.microsoft.com/office/drawing/2014/main" id="{656FFABC-230C-F600-8771-37D1B04A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19" y="884238"/>
            <a:ext cx="4797994" cy="45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B11D-4287-0507-46D8-DF380AD2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204788"/>
            <a:ext cx="6929438" cy="17605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/>
              <a:t>Kan vi </a:t>
            </a:r>
            <a:r>
              <a:rPr lang="en-GB" dirty="0" err="1"/>
              <a:t>uttrycka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  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Kärlek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Familj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’?  </a:t>
            </a:r>
            <a:endParaRPr lang="en-GB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Content Placeholder 3">
            <a:extLst>
              <a:ext uri="{FF2B5EF4-FFF2-40B4-BE49-F238E27FC236}">
                <a16:creationId xmlns:a16="http://schemas.microsoft.com/office/drawing/2014/main" id="{B302A51B-708B-EC39-33AC-26265653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101850"/>
            <a:ext cx="11225212" cy="1106488"/>
          </a:xfrm>
        </p:spPr>
        <p:txBody>
          <a:bodyPr>
            <a:spAutoFit/>
          </a:bodyPr>
          <a:lstStyle/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</a:pPr>
            <a:endParaRPr lang="en-GB" altLang="en-US" sz="3200"/>
          </a:p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</a:pPr>
            <a:endParaRPr lang="en-GB" altLang="en-US" sz="3200"/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38FC45E7-8A77-3841-3976-652AC8D1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727200"/>
            <a:ext cx="48323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>
            <a:extLst>
              <a:ext uri="{FF2B5EF4-FFF2-40B4-BE49-F238E27FC236}">
                <a16:creationId xmlns:a16="http://schemas.microsoft.com/office/drawing/2014/main" id="{DF8512BE-1CBA-17BD-F093-67C8C15B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3043238"/>
            <a:ext cx="59229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5400" dirty="0">
                <a:solidFill>
                  <a:srgbClr val="FF0000"/>
                </a:solidFill>
                <a:latin typeface="Calibri" panose="020F0502020204030204" pitchFamily="34" charset="0"/>
              </a:rPr>
              <a:t>LÅT OSS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5400" dirty="0">
                <a:solidFill>
                  <a:srgbClr val="FF0000"/>
                </a:solidFill>
                <a:latin typeface="Calibri" panose="020F0502020204030204" pitchFamily="34" charset="0"/>
              </a:rPr>
              <a:t> SKAPA!</a:t>
            </a:r>
          </a:p>
        </p:txBody>
      </p:sp>
      <p:pic>
        <p:nvPicPr>
          <p:cNvPr id="43014" name="Picture 5">
            <a:extLst>
              <a:ext uri="{FF2B5EF4-FFF2-40B4-BE49-F238E27FC236}">
                <a16:creationId xmlns:a16="http://schemas.microsoft.com/office/drawing/2014/main" id="{C7B33F71-2379-78A9-59EC-0D2FAFF31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0"/>
            <a:ext cx="483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8673D38-280E-8E62-19BA-0734388B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84138"/>
            <a:ext cx="6996112" cy="1633537"/>
          </a:xfrm>
        </p:spPr>
        <p:txBody>
          <a:bodyPr/>
          <a:lstStyle/>
          <a:p>
            <a:pPr algn="ctr" eaLnBrk="1" hangingPunct="1"/>
            <a:r>
              <a:rPr lang="en-GB" altLang="en-US"/>
              <a:t>Kan vi inspireras?   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5059" name="Content Placeholder 3">
            <a:extLst>
              <a:ext uri="{FF2B5EF4-FFF2-40B4-BE49-F238E27FC236}">
                <a16:creationId xmlns:a16="http://schemas.microsoft.com/office/drawing/2014/main" id="{6E6291E2-D851-E9DD-378B-B667DF2F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101850"/>
            <a:ext cx="11225212" cy="1106488"/>
          </a:xfrm>
        </p:spPr>
        <p:txBody>
          <a:bodyPr>
            <a:spAutoFit/>
          </a:bodyPr>
          <a:lstStyle/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</a:pPr>
            <a:endParaRPr lang="en-GB" altLang="en-US" sz="3200"/>
          </a:p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</a:pPr>
            <a:endParaRPr lang="en-GB" altLang="en-US" sz="3200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D2CA5331-0405-624E-A255-D35440AF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717675"/>
            <a:ext cx="483235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4">
            <a:extLst>
              <a:ext uri="{FF2B5EF4-FFF2-40B4-BE49-F238E27FC236}">
                <a16:creationId xmlns:a16="http://schemas.microsoft.com/office/drawing/2014/main" id="{FD0AED84-CE75-CC73-8410-DDB86F339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6" y="2784475"/>
            <a:ext cx="343466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NU JOBBAR VI MED SPRÅK</a:t>
            </a:r>
            <a:r>
              <a:rPr lang="en-GB" altLang="en-US" sz="5400" dirty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5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5062" name="Picture 5">
            <a:extLst>
              <a:ext uri="{FF2B5EF4-FFF2-40B4-BE49-F238E27FC236}">
                <a16:creationId xmlns:a16="http://schemas.microsoft.com/office/drawing/2014/main" id="{E46BB200-657D-EB74-4098-B15FB36FA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1"/>
          <a:stretch>
            <a:fillRect/>
          </a:stretch>
        </p:blipFill>
        <p:spPr bwMode="auto">
          <a:xfrm>
            <a:off x="7312025" y="0"/>
            <a:ext cx="509428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D34FDAFC-E056-46A9-E65F-70EC0D57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31788"/>
            <a:ext cx="6435725" cy="1576387"/>
          </a:xfrm>
        </p:spPr>
        <p:txBody>
          <a:bodyPr/>
          <a:lstStyle/>
          <a:p>
            <a:pPr algn="ctr" eaLnBrk="1" hangingPunct="1"/>
            <a:r>
              <a:rPr lang="en-GB" altLang="en-US"/>
              <a:t>Kan vi bli kreativa?   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7107" name="Content Placeholder 3">
            <a:extLst>
              <a:ext uri="{FF2B5EF4-FFF2-40B4-BE49-F238E27FC236}">
                <a16:creationId xmlns:a16="http://schemas.microsoft.com/office/drawing/2014/main" id="{32457F48-0DE9-BEC9-53DF-CE1B04FA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101850"/>
            <a:ext cx="11225212" cy="1106488"/>
          </a:xfrm>
        </p:spPr>
        <p:txBody>
          <a:bodyPr>
            <a:spAutoFit/>
          </a:bodyPr>
          <a:lstStyle/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</a:pPr>
            <a:endParaRPr lang="en-GB" altLang="en-US" sz="3200"/>
          </a:p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</a:pPr>
            <a:endParaRPr lang="en-GB" altLang="en-US" sz="3200"/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83CFAEED-67BC-2B5E-9C37-83C68E43E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12913"/>
            <a:ext cx="48339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4">
            <a:extLst>
              <a:ext uri="{FF2B5EF4-FFF2-40B4-BE49-F238E27FC236}">
                <a16:creationId xmlns:a16="http://schemas.microsoft.com/office/drawing/2014/main" id="{62EAEAC1-8BF0-B45E-B8D6-008B2AF2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2757488"/>
            <a:ext cx="33670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NU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    SPELAR VI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4800" dirty="0">
                <a:solidFill>
                  <a:srgbClr val="FF0000"/>
                </a:solidFill>
                <a:latin typeface="Calibri" panose="020F0502020204030204" pitchFamily="34" charset="0"/>
              </a:rPr>
              <a:t>  TEATER</a:t>
            </a:r>
            <a:r>
              <a:rPr lang="en-GB" altLang="en-US" sz="5400" dirty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88D7A32D-4868-7E2C-131F-DBADCAAE5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3" r="15822"/>
          <a:stretch>
            <a:fillRect/>
          </a:stretch>
        </p:blipFill>
        <p:spPr bwMode="auto">
          <a:xfrm>
            <a:off x="7273925" y="0"/>
            <a:ext cx="5068888" cy="71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extLst>
              <a:ext uri="{FF2B5EF4-FFF2-40B4-BE49-F238E27FC236}">
                <a16:creationId xmlns:a16="http://schemas.microsoft.com/office/drawing/2014/main" id="{14095325-0BB4-7AA8-88BF-B4F77EB24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-512763"/>
            <a:ext cx="12192000" cy="827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579CF8-B0F1-1C0E-9665-75BAF436C0C3}"/>
              </a:ext>
            </a:extLst>
          </p:cNvPr>
          <p:cNvSpPr/>
          <p:nvPr/>
        </p:nvSpPr>
        <p:spPr>
          <a:xfrm>
            <a:off x="3019425" y="854075"/>
            <a:ext cx="5614988" cy="4648200"/>
          </a:xfrm>
          <a:prstGeom prst="ellipse">
            <a:avLst/>
          </a:prstGeom>
          <a:solidFill>
            <a:schemeClr val="tx1">
              <a:alpha val="66000"/>
            </a:schemeClr>
          </a:solidFill>
          <a:ln w="171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4C1AFD-A43D-7700-E39E-58FB499CE928}"/>
              </a:ext>
            </a:extLst>
          </p:cNvPr>
          <p:cNvSpPr/>
          <p:nvPr/>
        </p:nvSpPr>
        <p:spPr>
          <a:xfrm>
            <a:off x="182563" y="2422525"/>
            <a:ext cx="1219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b="1" spc="300" dirty="0">
                <a:solidFill>
                  <a:srgbClr val="FFFF00"/>
                </a:solidFill>
                <a:latin typeface="+mn-lt"/>
              </a:rPr>
              <a:t>“KÄRLEK OCH FAMILJ”</a:t>
            </a:r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E3F29E4A-E378-1483-E63B-A4F8234B9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5"/>
          <a:stretch>
            <a:fillRect/>
          </a:stretch>
        </p:blipFill>
        <p:spPr bwMode="auto">
          <a:xfrm>
            <a:off x="4430713" y="1355725"/>
            <a:ext cx="27908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>
            <a:extLst>
              <a:ext uri="{FF2B5EF4-FFF2-40B4-BE49-F238E27FC236}">
                <a16:creationId xmlns:a16="http://schemas.microsoft.com/office/drawing/2014/main" id="{4D2C0764-D264-3EB3-D3D7-6A42695D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523875"/>
            <a:ext cx="11356975" cy="3516313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                                 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26EF4-7548-4CE9-AB26-8455B6B6C9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2417763"/>
            <a:ext cx="12225338" cy="2783326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sz="3200" dirty="0" err="1"/>
              <a:t>Vad</a:t>
            </a:r>
            <a:r>
              <a:rPr lang="en-GB" sz="3200" dirty="0"/>
              <a:t> </a:t>
            </a:r>
            <a:r>
              <a:rPr lang="en-GB" sz="3200" dirty="0" err="1"/>
              <a:t>har</a:t>
            </a:r>
            <a:r>
              <a:rPr lang="en-GB" sz="3200" dirty="0"/>
              <a:t> vi </a:t>
            </a:r>
            <a:r>
              <a:rPr lang="en-GB" sz="3200" dirty="0" err="1"/>
              <a:t>lärt</a:t>
            </a:r>
            <a:r>
              <a:rPr lang="en-GB" sz="3200" dirty="0"/>
              <a:t> </a:t>
            </a:r>
            <a:r>
              <a:rPr lang="en-GB" sz="3200" dirty="0" err="1"/>
              <a:t>oss</a:t>
            </a:r>
            <a:r>
              <a:rPr lang="en-GB" sz="3200" dirty="0"/>
              <a:t> om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Kärlek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familj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sz="3200" dirty="0"/>
              <a:t> </a:t>
            </a:r>
            <a:r>
              <a:rPr lang="en-GB" sz="3200" dirty="0" err="1"/>
              <a:t>som</a:t>
            </a:r>
            <a:r>
              <a:rPr lang="en-GB" sz="3200" dirty="0"/>
              <a:t> vi </a:t>
            </a:r>
            <a:r>
              <a:rPr lang="en-GB" sz="3200" dirty="0" err="1"/>
              <a:t>inte</a:t>
            </a:r>
            <a:r>
              <a:rPr lang="en-GB" sz="3200" dirty="0"/>
              <a:t> </a:t>
            </a:r>
            <a:r>
              <a:rPr lang="en-GB" sz="3200" dirty="0" err="1"/>
              <a:t>tänkte</a:t>
            </a:r>
            <a:r>
              <a:rPr lang="en-GB" sz="3200" dirty="0"/>
              <a:t> </a:t>
            </a:r>
            <a:r>
              <a:rPr lang="en-GB" sz="3200" dirty="0" err="1"/>
              <a:t>på</a:t>
            </a:r>
            <a:r>
              <a:rPr lang="en-GB" sz="3200" dirty="0"/>
              <a:t> </a:t>
            </a:r>
            <a:r>
              <a:rPr lang="en-GB" sz="3200" dirty="0" err="1"/>
              <a:t>förut</a:t>
            </a:r>
            <a:r>
              <a:rPr lang="en-GB" sz="3200" dirty="0"/>
              <a:t>?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sz="1200" dirty="0">
              <a:solidFill>
                <a:schemeClr val="accent6"/>
              </a:solidFill>
            </a:endParaRPr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sz="3200" b="1" dirty="0" err="1">
                <a:solidFill>
                  <a:srgbClr val="002060"/>
                </a:solidFill>
              </a:rPr>
              <a:t>Vad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tyckte</a:t>
            </a:r>
            <a:r>
              <a:rPr lang="en-GB" sz="3200" b="1" dirty="0">
                <a:solidFill>
                  <a:srgbClr val="002060"/>
                </a:solidFill>
              </a:rPr>
              <a:t> du </a:t>
            </a:r>
            <a:r>
              <a:rPr lang="en-GB" sz="3200" b="1" dirty="0" err="1">
                <a:solidFill>
                  <a:srgbClr val="002060"/>
                </a:solidFill>
              </a:rPr>
              <a:t>mest</a:t>
            </a:r>
            <a:r>
              <a:rPr lang="en-GB" sz="3200" b="1" dirty="0">
                <a:solidFill>
                  <a:srgbClr val="002060"/>
                </a:solidFill>
              </a:rPr>
              <a:t> om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arbetet</a:t>
            </a:r>
            <a:r>
              <a:rPr lang="en-GB" sz="3200" b="1" dirty="0">
                <a:solidFill>
                  <a:srgbClr val="002060"/>
                </a:solidFill>
              </a:rPr>
              <a:t> med </a:t>
            </a:r>
            <a:r>
              <a:rPr lang="en-GB" sz="3200" b="1" dirty="0" err="1">
                <a:solidFill>
                  <a:srgbClr val="002060"/>
                </a:solidFill>
              </a:rPr>
              <a:t>vårt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tema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endParaRPr lang="en-GB" sz="1200" dirty="0"/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sz="3200" dirty="0" err="1"/>
              <a:t>Vad</a:t>
            </a:r>
            <a:r>
              <a:rPr lang="en-GB" sz="3200" dirty="0"/>
              <a:t> var </a:t>
            </a:r>
            <a:r>
              <a:rPr lang="en-GB" sz="3200" dirty="0" err="1"/>
              <a:t>mest</a:t>
            </a:r>
            <a:r>
              <a:rPr lang="en-GB" sz="3200" dirty="0"/>
              <a:t> </a:t>
            </a:r>
            <a:r>
              <a:rPr lang="en-GB" sz="3200" dirty="0" err="1"/>
              <a:t>överraskande</a:t>
            </a:r>
            <a:r>
              <a:rPr lang="en-GB" sz="3200" dirty="0"/>
              <a:t> </a:t>
            </a:r>
            <a:r>
              <a:rPr lang="en-GB" sz="3200" dirty="0" err="1"/>
              <a:t>när</a:t>
            </a:r>
            <a:r>
              <a:rPr lang="en-GB" sz="3200" dirty="0"/>
              <a:t> du </a:t>
            </a:r>
            <a:r>
              <a:rPr lang="en-GB" sz="3200" dirty="0" err="1"/>
              <a:t>arbetade</a:t>
            </a:r>
            <a:r>
              <a:rPr lang="en-GB" sz="3200" dirty="0"/>
              <a:t> med </a:t>
            </a:r>
            <a:r>
              <a:rPr lang="en-GB" sz="3200" dirty="0" err="1"/>
              <a:t>temat</a:t>
            </a:r>
            <a:r>
              <a:rPr lang="en-GB" sz="3200" dirty="0"/>
              <a:t>?</a:t>
            </a:r>
          </a:p>
        </p:txBody>
      </p:sp>
      <p:pic>
        <p:nvPicPr>
          <p:cNvPr id="51207" name="Picture 6">
            <a:extLst>
              <a:ext uri="{FF2B5EF4-FFF2-40B4-BE49-F238E27FC236}">
                <a16:creationId xmlns:a16="http://schemas.microsoft.com/office/drawing/2014/main" id="{64113B2A-1F99-5A58-B632-82CDA5A87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88" b="71268"/>
          <a:stretch>
            <a:fillRect/>
          </a:stretch>
        </p:blipFill>
        <p:spPr bwMode="auto">
          <a:xfrm>
            <a:off x="10745788" y="6248400"/>
            <a:ext cx="1479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7">
            <a:extLst>
              <a:ext uri="{FF2B5EF4-FFF2-40B4-BE49-F238E27FC236}">
                <a16:creationId xmlns:a16="http://schemas.microsoft.com/office/drawing/2014/main" id="{36F14EC8-43DE-C3FD-F1D3-E676401D2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39713"/>
            <a:ext cx="333533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>
            <a:extLst>
              <a:ext uri="{FF2B5EF4-FFF2-40B4-BE49-F238E27FC236}">
                <a16:creationId xmlns:a16="http://schemas.microsoft.com/office/drawing/2014/main" id="{EC5C7BE4-2D2C-17D4-E946-6EADA7B19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5191125"/>
            <a:ext cx="31337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ödesschema: Lagring med sekventiell åtkomst 1">
            <a:extLst>
              <a:ext uri="{FF2B5EF4-FFF2-40B4-BE49-F238E27FC236}">
                <a16:creationId xmlns:a16="http://schemas.microsoft.com/office/drawing/2014/main" id="{38F531B9-606B-FD12-390D-E61EC8ECD1B2}"/>
              </a:ext>
            </a:extLst>
          </p:cNvPr>
          <p:cNvSpPr/>
          <p:nvPr/>
        </p:nvSpPr>
        <p:spPr>
          <a:xfrm>
            <a:off x="214313" y="180975"/>
            <a:ext cx="2814637" cy="2425700"/>
          </a:xfrm>
          <a:prstGeom prst="flowChartMagnetic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textruta 2">
            <a:extLst>
              <a:ext uri="{FF2B5EF4-FFF2-40B4-BE49-F238E27FC236}">
                <a16:creationId xmlns:a16="http://schemas.microsoft.com/office/drawing/2014/main" id="{844CA5D3-4F92-5DDB-B0F7-7466C19A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903288"/>
            <a:ext cx="1754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dirty="0">
                <a:solidFill>
                  <a:schemeClr val="tx1"/>
                </a:solidFill>
                <a:latin typeface="Calibri" panose="020F0502020204030204" pitchFamily="34" charset="0"/>
              </a:rPr>
              <a:t>Diskutera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dirty="0">
                <a:solidFill>
                  <a:schemeClr val="tx1"/>
                </a:solidFill>
                <a:latin typeface="Calibri" panose="020F0502020204030204" pitchFamily="34" charset="0"/>
              </a:rPr>
              <a:t>i par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">
            <a:extLst>
              <a:ext uri="{FF2B5EF4-FFF2-40B4-BE49-F238E27FC236}">
                <a16:creationId xmlns:a16="http://schemas.microsoft.com/office/drawing/2014/main" id="{43609386-3A23-D030-93B3-6C9C271F2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917575"/>
            <a:ext cx="50831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>
            <a:extLst>
              <a:ext uri="{FF2B5EF4-FFF2-40B4-BE49-F238E27FC236}">
                <a16:creationId xmlns:a16="http://schemas.microsoft.com/office/drawing/2014/main" id="{E3D3F82C-B718-4963-B9F5-20D3AB34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523875"/>
            <a:ext cx="11356975" cy="3516313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                  www.getcreativewithart.org</a:t>
            </a:r>
          </a:p>
        </p:txBody>
      </p:sp>
      <p:sp>
        <p:nvSpPr>
          <p:cNvPr id="53252" name="Content Placeholder 3">
            <a:extLst>
              <a:ext uri="{FF2B5EF4-FFF2-40B4-BE49-F238E27FC236}">
                <a16:creationId xmlns:a16="http://schemas.microsoft.com/office/drawing/2014/main" id="{39DDC208-95E0-EFCE-760C-C1017526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101850"/>
            <a:ext cx="11225212" cy="203200"/>
          </a:xfrm>
        </p:spPr>
        <p:txBody>
          <a:bodyPr>
            <a:spAutoFit/>
          </a:bodyPr>
          <a:lstStyle/>
          <a:p>
            <a:pPr marL="0" indent="0" eaLnBrk="1" hangingPunct="1">
              <a:buClr>
                <a:srgbClr val="F04E2E"/>
              </a:buClr>
              <a:buFont typeface="Arial" panose="020B0604020202020204" pitchFamily="34" charset="0"/>
              <a:buNone/>
            </a:pPr>
            <a:r>
              <a:rPr lang="en-GB" altLang="en-US" sz="800"/>
              <a:t>*</a:t>
            </a:r>
          </a:p>
        </p:txBody>
      </p:sp>
      <p:pic>
        <p:nvPicPr>
          <p:cNvPr id="53253" name="Picture 2">
            <a:extLst>
              <a:ext uri="{FF2B5EF4-FFF2-40B4-BE49-F238E27FC236}">
                <a16:creationId xmlns:a16="http://schemas.microsoft.com/office/drawing/2014/main" id="{387D2474-6437-2E38-A3A3-F76A4E03B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636838"/>
            <a:ext cx="6450012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8">
            <a:extLst>
              <a:ext uri="{FF2B5EF4-FFF2-40B4-BE49-F238E27FC236}">
                <a16:creationId xmlns:a16="http://schemas.microsoft.com/office/drawing/2014/main" id="{A22B75C4-5622-1CF5-3BC2-416A464F8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5680075"/>
            <a:ext cx="7305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GB" altLang="en-US" sz="1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Producerat</a:t>
            </a: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 med </a:t>
            </a:r>
            <a:r>
              <a:rPr lang="en-GB" altLang="en-US" sz="1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stöd</a:t>
            </a: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från</a:t>
            </a:r>
            <a:r>
              <a:rPr lang="en-GB" altLang="en-U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 EU:s Erasmus+ program </a:t>
            </a:r>
          </a:p>
        </p:txBody>
      </p:sp>
      <p:pic>
        <p:nvPicPr>
          <p:cNvPr id="53255" name="Picture 11">
            <a:extLst>
              <a:ext uri="{FF2B5EF4-FFF2-40B4-BE49-F238E27FC236}">
                <a16:creationId xmlns:a16="http://schemas.microsoft.com/office/drawing/2014/main" id="{9F75D537-8BD8-EAF5-3BA7-B067F607A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5594350"/>
            <a:ext cx="16795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9DFBD61-C423-891A-3726-C10263E2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455613"/>
            <a:ext cx="11356975" cy="11906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Detta </a:t>
            </a:r>
            <a:r>
              <a:rPr lang="en-GB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n-GB" alt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50071-4CF1-EC2B-B6A5-C6AA5DE8C607}"/>
              </a:ext>
            </a:extLst>
          </p:cNvPr>
          <p:cNvSpPr/>
          <p:nvPr/>
        </p:nvSpPr>
        <p:spPr>
          <a:xfrm>
            <a:off x="2581275" y="1952625"/>
            <a:ext cx="86201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>
                <a:solidFill>
                  <a:srgbClr val="002060"/>
                </a:solidFill>
              </a:rPr>
              <a:t>Tänka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på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varför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kärlek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är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viktigt</a:t>
            </a:r>
            <a:r>
              <a:rPr lang="en-GB" sz="2800" dirty="0">
                <a:solidFill>
                  <a:srgbClr val="002060"/>
                </a:solidFill>
              </a:rPr>
              <a:t> för </a:t>
            </a:r>
            <a:r>
              <a:rPr lang="en-GB" sz="2800" dirty="0" err="1">
                <a:solidFill>
                  <a:srgbClr val="002060"/>
                </a:solidFill>
              </a:rPr>
              <a:t>oss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människor</a:t>
            </a:r>
            <a:endParaRPr lang="en-GB" sz="2800" dirty="0">
              <a:solidFill>
                <a:srgbClr val="00206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7E9384-E946-9CC8-8C3B-6D6B6CA799BA}"/>
              </a:ext>
            </a:extLst>
          </p:cNvPr>
          <p:cNvSpPr/>
          <p:nvPr/>
        </p:nvSpPr>
        <p:spPr>
          <a:xfrm>
            <a:off x="2560638" y="3244850"/>
            <a:ext cx="9447212" cy="5826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i="1" dirty="0">
              <a:solidFill>
                <a:schemeClr val="accent6"/>
              </a:solidFill>
              <a:latin typeface="Calibri Light" panose="020F03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9123F-3AD2-C35E-88BA-5F642DE901E6}"/>
              </a:ext>
            </a:extLst>
          </p:cNvPr>
          <p:cNvSpPr/>
          <p:nvPr/>
        </p:nvSpPr>
        <p:spPr>
          <a:xfrm>
            <a:off x="2581275" y="4114800"/>
            <a:ext cx="96107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28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GB" sz="2800" dirty="0">
                <a:solidFill>
                  <a:srgbClr val="002060"/>
                </a:solidFill>
              </a:rPr>
              <a:t>Ta </a:t>
            </a:r>
            <a:r>
              <a:rPr lang="en-GB" sz="2800" dirty="0" err="1">
                <a:solidFill>
                  <a:srgbClr val="002060"/>
                </a:solidFill>
              </a:rPr>
              <a:t>reda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på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mer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hur</a:t>
            </a:r>
            <a:r>
              <a:rPr lang="en-GB" sz="2800" dirty="0">
                <a:solidFill>
                  <a:srgbClr val="002060"/>
                </a:solidFill>
              </a:rPr>
              <a:t> man </a:t>
            </a:r>
            <a:r>
              <a:rPr lang="en-GB" sz="2800" dirty="0" err="1">
                <a:solidFill>
                  <a:srgbClr val="002060"/>
                </a:solidFill>
              </a:rPr>
              <a:t>i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konsten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kan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gestalta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olika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familjekonstellationer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20487" name="TextBox 9">
            <a:extLst>
              <a:ext uri="{FF2B5EF4-FFF2-40B4-BE49-F238E27FC236}">
                <a16:creationId xmlns:a16="http://schemas.microsoft.com/office/drawing/2014/main" id="{81A74C18-3378-D299-522A-5315035F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3105150"/>
            <a:ext cx="965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Calibri" panose="020F0502020204030204" pitchFamily="34" charset="0"/>
              </a:rPr>
              <a:t>Fundera över familjer med olika konstellationer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3522F20-B446-A2BA-1C28-B0AE2D99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" y="1941513"/>
            <a:ext cx="12573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FA89CA15-C3F9-B23D-414E-0AFA2783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1363"/>
            <a:ext cx="12192000" cy="827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1EB8A76-A0AA-A42F-FC56-5C95B15F68CC}"/>
              </a:ext>
            </a:extLst>
          </p:cNvPr>
          <p:cNvSpPr/>
          <p:nvPr/>
        </p:nvSpPr>
        <p:spPr>
          <a:xfrm>
            <a:off x="1631950" y="777875"/>
            <a:ext cx="8672513" cy="5232400"/>
          </a:xfrm>
          <a:prstGeom prst="ellipse">
            <a:avLst/>
          </a:prstGeom>
          <a:solidFill>
            <a:schemeClr val="tx1">
              <a:alpha val="66000"/>
            </a:schemeClr>
          </a:solidFill>
          <a:ln w="171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prstClr val="white"/>
                </a:solidFill>
              </a:rPr>
              <a:t>VI </a:t>
            </a:r>
            <a:r>
              <a:rPr lang="en-GB" sz="2800" b="1" dirty="0" err="1">
                <a:solidFill>
                  <a:prstClr val="white"/>
                </a:solidFill>
              </a:rPr>
              <a:t>DELAr</a:t>
            </a:r>
            <a:r>
              <a:rPr lang="en-GB" sz="2800" b="1" dirty="0">
                <a:solidFill>
                  <a:prstClr val="white"/>
                </a:solidFill>
              </a:rPr>
              <a:t> VÅRA TANKAR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C34B43-CE63-C59A-B849-2CAA3ECE255F}"/>
              </a:ext>
            </a:extLst>
          </p:cNvPr>
          <p:cNvSpPr/>
          <p:nvPr/>
        </p:nvSpPr>
        <p:spPr>
          <a:xfrm>
            <a:off x="2011363" y="2492375"/>
            <a:ext cx="77581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300" dirty="0">
                <a:solidFill>
                  <a:schemeClr val="bg2"/>
                </a:solidFill>
                <a:latin typeface="+mn-lt"/>
              </a:rPr>
              <a:t>DAGENS TEMA ÄR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3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4000" b="1" spc="300" dirty="0">
                <a:solidFill>
                  <a:srgbClr val="FFFF00"/>
                </a:solidFill>
                <a:latin typeface="+mn-lt"/>
              </a:rPr>
              <a:t>“KÄRLEK OCH FAMILJ” 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6867665A-E180-D7AA-4F39-201C14A3B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5211763"/>
            <a:ext cx="276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>
            <a:extLst>
              <a:ext uri="{FF2B5EF4-FFF2-40B4-BE49-F238E27FC236}">
                <a16:creationId xmlns:a16="http://schemas.microsoft.com/office/drawing/2014/main" id="{ED0BB6D7-0B73-304E-F9FE-5496D3822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5"/>
          <a:stretch>
            <a:fillRect/>
          </a:stretch>
        </p:blipFill>
        <p:spPr bwMode="auto">
          <a:xfrm>
            <a:off x="4494213" y="1408113"/>
            <a:ext cx="27908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lle: vågrät 2">
            <a:extLst>
              <a:ext uri="{FF2B5EF4-FFF2-40B4-BE49-F238E27FC236}">
                <a16:creationId xmlns:a16="http://schemas.microsoft.com/office/drawing/2014/main" id="{336A0798-037F-EDD7-49F9-8D829D359686}"/>
              </a:ext>
            </a:extLst>
          </p:cNvPr>
          <p:cNvSpPr/>
          <p:nvPr/>
        </p:nvSpPr>
        <p:spPr>
          <a:xfrm>
            <a:off x="7977188" y="5976937"/>
            <a:ext cx="4214812" cy="176212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C8F2F41-CD08-F5D5-A220-B02F89F7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631" y="6534150"/>
            <a:ext cx="3141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3600" dirty="0">
                <a:solidFill>
                  <a:schemeClr val="tx1"/>
                </a:solidFill>
                <a:latin typeface="Calibri" panose="020F0502020204030204" pitchFamily="34" charset="0"/>
              </a:rPr>
              <a:t>Prata i par…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926A1-0EEC-D317-E12C-5C7427C3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-106363"/>
            <a:ext cx="11795125" cy="2071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dirty="0"/>
            </a:br>
            <a:r>
              <a:rPr lang="en-GB" dirty="0" err="1"/>
              <a:t>Några</a:t>
            </a:r>
            <a:r>
              <a:rPr lang="en-GB" dirty="0"/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TANKAR 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b="1" i="1" dirty="0">
                <a:solidFill>
                  <a:srgbClr val="002060"/>
                </a:solidFill>
              </a:rPr>
              <a:t>KÄRLEK  OCH FAMILJ”</a:t>
            </a:r>
            <a:r>
              <a:rPr lang="en-GB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4579" name="Content Placeholder 3">
            <a:extLst>
              <a:ext uri="{FF2B5EF4-FFF2-40B4-BE49-F238E27FC236}">
                <a16:creationId xmlns:a16="http://schemas.microsoft.com/office/drawing/2014/main" id="{80A2D795-B4C6-55F1-744A-0A7660BE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75" y="1463675"/>
            <a:ext cx="11423650" cy="5027613"/>
          </a:xfrm>
        </p:spPr>
        <p:txBody>
          <a:bodyPr>
            <a:spAutoFit/>
          </a:bodyPr>
          <a:lstStyle/>
          <a:p>
            <a:pPr marL="2365375" lvl="4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endParaRPr lang="en-GB" altLang="en-US" sz="2200" dirty="0"/>
          </a:p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3200" dirty="0" err="1">
                <a:solidFill>
                  <a:srgbClr val="002060"/>
                </a:solidFill>
              </a:rPr>
              <a:t>En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familj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kan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vara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personer</a:t>
            </a:r>
            <a:r>
              <a:rPr lang="en-GB" altLang="en-US" sz="3200" dirty="0">
                <a:solidFill>
                  <a:srgbClr val="002060"/>
                </a:solidFill>
              </a:rPr>
              <a:t> vi </a:t>
            </a:r>
            <a:r>
              <a:rPr lang="en-GB" altLang="en-US" sz="3200" dirty="0" err="1">
                <a:solidFill>
                  <a:srgbClr val="002060"/>
                </a:solidFill>
              </a:rPr>
              <a:t>är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släkt</a:t>
            </a:r>
            <a:r>
              <a:rPr lang="en-GB" altLang="en-US" sz="3200" dirty="0">
                <a:solidFill>
                  <a:srgbClr val="002060"/>
                </a:solidFill>
              </a:rPr>
              <a:t> med, </a:t>
            </a:r>
            <a:r>
              <a:rPr lang="en-GB" altLang="en-US" sz="3200" dirty="0" err="1">
                <a:solidFill>
                  <a:srgbClr val="002060"/>
                </a:solidFill>
              </a:rPr>
              <a:t>bryr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oss</a:t>
            </a:r>
            <a:r>
              <a:rPr lang="en-GB" altLang="en-US" sz="3200" dirty="0">
                <a:solidFill>
                  <a:srgbClr val="002060"/>
                </a:solidFill>
              </a:rPr>
              <a:t> om </a:t>
            </a:r>
            <a:r>
              <a:rPr lang="en-GB" altLang="en-US" sz="3200" dirty="0" err="1">
                <a:solidFill>
                  <a:srgbClr val="002060"/>
                </a:solidFill>
              </a:rPr>
              <a:t>eller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bor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tillsammans</a:t>
            </a:r>
            <a:r>
              <a:rPr lang="en-GB" altLang="en-US" sz="3200" dirty="0">
                <a:solidFill>
                  <a:srgbClr val="002060"/>
                </a:solidFill>
              </a:rPr>
              <a:t> med. Vi </a:t>
            </a:r>
            <a:r>
              <a:rPr lang="en-GB" altLang="en-US" sz="3200" dirty="0" err="1">
                <a:solidFill>
                  <a:srgbClr val="002060"/>
                </a:solidFill>
              </a:rPr>
              <a:t>kan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också</a:t>
            </a:r>
            <a:r>
              <a:rPr lang="en-GB" altLang="en-US" sz="3200" dirty="0">
                <a:solidFill>
                  <a:srgbClr val="002060"/>
                </a:solidFill>
              </a:rPr>
              <a:t> tala om den “</a:t>
            </a:r>
            <a:r>
              <a:rPr lang="en-GB" altLang="en-US" sz="3200" dirty="0" err="1">
                <a:solidFill>
                  <a:srgbClr val="002060"/>
                </a:solidFill>
              </a:rPr>
              <a:t>Globala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Familjen</a:t>
            </a:r>
            <a:r>
              <a:rPr lang="en-GB" altLang="en-US" sz="3200" dirty="0">
                <a:solidFill>
                  <a:srgbClr val="002060"/>
                </a:solidFill>
              </a:rPr>
              <a:t>”   </a:t>
            </a:r>
            <a:r>
              <a:rPr lang="en-GB" altLang="en-US" sz="3200" dirty="0" err="1">
                <a:solidFill>
                  <a:srgbClr val="002060"/>
                </a:solidFill>
              </a:rPr>
              <a:t>och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behovet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av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att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tycka</a:t>
            </a:r>
            <a:r>
              <a:rPr lang="en-GB" altLang="en-US" sz="3200" dirty="0">
                <a:solidFill>
                  <a:srgbClr val="002060"/>
                </a:solidFill>
              </a:rPr>
              <a:t> om </a:t>
            </a:r>
            <a:r>
              <a:rPr lang="en-GB" altLang="en-US" sz="3200" dirty="0" err="1">
                <a:solidFill>
                  <a:srgbClr val="002060"/>
                </a:solidFill>
              </a:rPr>
              <a:t>vår</a:t>
            </a:r>
            <a:r>
              <a:rPr lang="en-GB" altLang="en-US" sz="3200" dirty="0">
                <a:solidFill>
                  <a:srgbClr val="002060"/>
                </a:solidFill>
              </a:rPr>
              <a:t> planet  </a:t>
            </a:r>
            <a:r>
              <a:rPr lang="en-GB" altLang="en-US" sz="3200" dirty="0" err="1">
                <a:solidFill>
                  <a:srgbClr val="002060"/>
                </a:solidFill>
              </a:rPr>
              <a:t>och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alla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som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bor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där</a:t>
            </a:r>
            <a:r>
              <a:rPr lang="en-GB" altLang="en-US" sz="3200" dirty="0">
                <a:solidFill>
                  <a:srgbClr val="002060"/>
                </a:solidFill>
              </a:rPr>
              <a:t>.</a:t>
            </a:r>
          </a:p>
          <a:p>
            <a:pPr marL="0" indent="0" eaLnBrk="1" hangingPunct="1"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altLang="en-US" sz="3200" dirty="0">
              <a:solidFill>
                <a:srgbClr val="002060"/>
              </a:solidFill>
            </a:endParaRPr>
          </a:p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3200" dirty="0" err="1">
                <a:solidFill>
                  <a:schemeClr val="tx1"/>
                </a:solidFill>
              </a:rPr>
              <a:t>Familj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kan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betyda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olika</a:t>
            </a:r>
            <a:r>
              <a:rPr lang="en-GB" altLang="en-US" sz="3200" dirty="0">
                <a:solidFill>
                  <a:schemeClr val="tx1"/>
                </a:solidFill>
              </a:rPr>
              <a:t> saker </a:t>
            </a:r>
            <a:r>
              <a:rPr lang="en-GB" altLang="en-US" sz="3200" dirty="0" err="1">
                <a:solidFill>
                  <a:schemeClr val="tx1"/>
                </a:solidFill>
              </a:rPr>
              <a:t>i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olika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kulturer</a:t>
            </a:r>
            <a:r>
              <a:rPr lang="en-GB" altLang="en-US" sz="3200" dirty="0">
                <a:solidFill>
                  <a:schemeClr val="tx1"/>
                </a:solidFill>
              </a:rPr>
              <a:t>. Det </a:t>
            </a:r>
            <a:r>
              <a:rPr lang="en-GB" altLang="en-US" sz="3200" dirty="0" err="1">
                <a:solidFill>
                  <a:schemeClr val="tx1"/>
                </a:solidFill>
              </a:rPr>
              <a:t>finns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många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olika</a:t>
            </a:r>
            <a:r>
              <a:rPr lang="en-GB" altLang="en-US" sz="3200" dirty="0">
                <a:solidFill>
                  <a:schemeClr val="tx1"/>
                </a:solidFill>
              </a:rPr>
              <a:t> slags </a:t>
            </a:r>
            <a:r>
              <a:rPr lang="en-GB" altLang="en-US" sz="3200" dirty="0" err="1">
                <a:solidFill>
                  <a:schemeClr val="tx1"/>
                </a:solidFill>
              </a:rPr>
              <a:t>familjekonstellationer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där</a:t>
            </a:r>
            <a:r>
              <a:rPr lang="en-GB" altLang="en-US" sz="3200" dirty="0">
                <a:solidFill>
                  <a:schemeClr val="tx1"/>
                </a:solidFill>
              </a:rPr>
              <a:t> man </a:t>
            </a:r>
            <a:r>
              <a:rPr lang="en-GB" altLang="en-US" sz="3200" dirty="0" err="1">
                <a:solidFill>
                  <a:schemeClr val="tx1"/>
                </a:solidFill>
              </a:rPr>
              <a:t>älskar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varandra</a:t>
            </a:r>
            <a:r>
              <a:rPr lang="en-GB" altLang="en-US" sz="32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altLang="en-US" sz="3200" dirty="0">
              <a:solidFill>
                <a:schemeClr val="tx1"/>
              </a:solidFill>
            </a:endParaRPr>
          </a:p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3200" dirty="0" err="1">
                <a:solidFill>
                  <a:srgbClr val="002060"/>
                </a:solidFill>
              </a:rPr>
              <a:t>Att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älska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andra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är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viktigt</a:t>
            </a:r>
            <a:r>
              <a:rPr lang="en-GB" altLang="en-US" sz="3200" dirty="0">
                <a:solidFill>
                  <a:srgbClr val="002060"/>
                </a:solidFill>
              </a:rPr>
              <a:t> för </a:t>
            </a:r>
            <a:r>
              <a:rPr lang="en-GB" altLang="en-US" sz="3200" dirty="0" err="1">
                <a:solidFill>
                  <a:srgbClr val="002060"/>
                </a:solidFill>
              </a:rPr>
              <a:t>oss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människor</a:t>
            </a:r>
            <a:r>
              <a:rPr lang="en-GB" altLang="en-US" sz="3200" dirty="0">
                <a:solidFill>
                  <a:srgbClr val="002060"/>
                </a:solidFill>
              </a:rPr>
              <a:t>, </a:t>
            </a:r>
            <a:r>
              <a:rPr lang="en-GB" altLang="en-US" sz="3200" dirty="0" err="1">
                <a:solidFill>
                  <a:srgbClr val="002060"/>
                </a:solidFill>
              </a:rPr>
              <a:t>och</a:t>
            </a:r>
            <a:r>
              <a:rPr lang="en-GB" altLang="en-US" sz="3200" dirty="0">
                <a:solidFill>
                  <a:srgbClr val="002060"/>
                </a:solidFill>
              </a:rPr>
              <a:t> vi </a:t>
            </a:r>
            <a:r>
              <a:rPr lang="en-GB" altLang="en-US" sz="3200" dirty="0" err="1">
                <a:solidFill>
                  <a:srgbClr val="002060"/>
                </a:solidFill>
              </a:rPr>
              <a:t>kan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känna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och</a:t>
            </a:r>
            <a:r>
              <a:rPr lang="en-GB" altLang="en-US" sz="3200" dirty="0">
                <a:solidFill>
                  <a:srgbClr val="002060"/>
                </a:solidFill>
              </a:rPr>
              <a:t> visa det </a:t>
            </a:r>
            <a:r>
              <a:rPr lang="en-GB" altLang="en-US" sz="3200" dirty="0" err="1">
                <a:solidFill>
                  <a:srgbClr val="002060"/>
                </a:solidFill>
              </a:rPr>
              <a:t>på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olika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sätt</a:t>
            </a:r>
            <a:r>
              <a:rPr lang="en-GB" altLang="en-US" sz="3200" dirty="0">
                <a:solidFill>
                  <a:srgbClr val="002060"/>
                </a:solidFill>
              </a:rPr>
              <a:t> för </a:t>
            </a:r>
            <a:r>
              <a:rPr lang="en-GB" altLang="en-US" sz="3200" dirty="0" err="1">
                <a:solidFill>
                  <a:srgbClr val="002060"/>
                </a:solidFill>
              </a:rPr>
              <a:t>våra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vänner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och</a:t>
            </a:r>
            <a:r>
              <a:rPr lang="en-GB" altLang="en-US" sz="3200" dirty="0">
                <a:solidFill>
                  <a:srgbClr val="002060"/>
                </a:solidFill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</a:rPr>
              <a:t>familjer</a:t>
            </a:r>
            <a:r>
              <a:rPr lang="en-GB" altLang="en-US" sz="3200" dirty="0">
                <a:solidFill>
                  <a:srgbClr val="002060"/>
                </a:solidFill>
              </a:rPr>
              <a:t>.</a:t>
            </a:r>
            <a:endParaRPr lang="en-GB" alt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>
            <a:extLst>
              <a:ext uri="{FF2B5EF4-FFF2-40B4-BE49-F238E27FC236}">
                <a16:creationId xmlns:a16="http://schemas.microsoft.com/office/drawing/2014/main" id="{2A249766-BD16-F169-E8A2-47C4FF996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182688"/>
            <a:ext cx="508476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3">
            <a:extLst>
              <a:ext uri="{FF2B5EF4-FFF2-40B4-BE49-F238E27FC236}">
                <a16:creationId xmlns:a16="http://schemas.microsoft.com/office/drawing/2014/main" id="{5509B352-FB2B-3E4C-7CA9-7D5EE291A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101850"/>
            <a:ext cx="11225212" cy="1106488"/>
          </a:xfrm>
        </p:spPr>
        <p:txBody>
          <a:bodyPr>
            <a:spAutoFit/>
          </a:bodyPr>
          <a:lstStyle/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</a:pPr>
            <a:endParaRPr lang="en-GB" altLang="en-US" sz="3200"/>
          </a:p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</a:pPr>
            <a:endParaRPr lang="en-GB" altLang="en-US" sz="3200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89F2945F-CD3A-EB4A-1A10-E8BEAF49C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715963"/>
            <a:ext cx="5895975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2E1BB0-2130-BD82-CAE1-822619088FF8}"/>
              </a:ext>
            </a:extLst>
          </p:cNvPr>
          <p:cNvSpPr/>
          <p:nvPr/>
        </p:nvSpPr>
        <p:spPr>
          <a:xfrm>
            <a:off x="1295400" y="1460500"/>
            <a:ext cx="486727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35372F"/>
                </a:solidFill>
                <a:latin typeface="Calibri Light" panose="020F0302020204030204"/>
              </a:rPr>
              <a:t>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err="1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Hur</a:t>
            </a:r>
            <a:r>
              <a:rPr lang="en-GB" sz="3600" dirty="0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600" dirty="0" err="1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</a:t>
            </a:r>
            <a:r>
              <a:rPr lang="en-GB" sz="3600" dirty="0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600" dirty="0" err="1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r>
              <a:rPr lang="en-GB" sz="3600" dirty="0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600" b="1" dirty="0" err="1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konstnär</a:t>
            </a:r>
            <a:r>
              <a:rPr lang="en-GB" sz="3600" dirty="0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err="1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tolka</a:t>
            </a:r>
            <a:r>
              <a:rPr lang="en-GB" sz="3600" dirty="0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rgbClr val="002060"/>
                </a:solidFill>
                <a:latin typeface="+mj-lt"/>
              </a:rPr>
              <a:t>‘KÄRLEK OCH FAMILJ’ </a:t>
            </a:r>
            <a:r>
              <a:rPr lang="en-GB" sz="3600" dirty="0" err="1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GB" sz="3600" dirty="0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600" dirty="0" err="1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</a:t>
            </a:r>
            <a:r>
              <a:rPr lang="en-GB" sz="3600" dirty="0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600" dirty="0" err="1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tavla</a:t>
            </a:r>
            <a:r>
              <a:rPr lang="en-GB" sz="3600" dirty="0">
                <a:solidFill>
                  <a:srgbClr val="3537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</a:p>
        </p:txBody>
      </p:sp>
      <p:sp>
        <p:nvSpPr>
          <p:cNvPr id="26630" name="TextBox 6">
            <a:extLst>
              <a:ext uri="{FF2B5EF4-FFF2-40B4-BE49-F238E27FC236}">
                <a16:creationId xmlns:a16="http://schemas.microsoft.com/office/drawing/2014/main" id="{60CACAD5-9A09-364D-7218-3AA406AB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83275"/>
            <a:ext cx="609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Samtida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konstnär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från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Portugal, Rui Miguel </a:t>
            </a:r>
            <a:r>
              <a:rPr lang="en-GB" alt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Leitao</a:t>
            </a:r>
            <a:r>
              <a:rPr lang="en-GB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Ferreira</a:t>
            </a:r>
          </a:p>
        </p:txBody>
      </p:sp>
      <p:pic>
        <p:nvPicPr>
          <p:cNvPr id="26631" name="Picture 12" descr="No photo description available.">
            <a:extLst>
              <a:ext uri="{FF2B5EF4-FFF2-40B4-BE49-F238E27FC236}">
                <a16:creationId xmlns:a16="http://schemas.microsoft.com/office/drawing/2014/main" id="{B87AF422-AD97-69D7-9C05-C8CFB224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1817688"/>
            <a:ext cx="389096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itle 1">
            <a:extLst>
              <a:ext uri="{FF2B5EF4-FFF2-40B4-BE49-F238E27FC236}">
                <a16:creationId xmlns:a16="http://schemas.microsoft.com/office/drawing/2014/main" id="{4ECF435D-72CC-CEB1-77BC-6A23FB8C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890588"/>
            <a:ext cx="11337925" cy="1039813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91A71C1-BE6B-08E8-0B08-8D33E469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454026"/>
            <a:ext cx="7359483" cy="2974973"/>
          </a:xfrm>
        </p:spPr>
        <p:txBody>
          <a:bodyPr/>
          <a:lstStyle/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br>
              <a:rPr lang="en-GB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</a:t>
            </a:r>
            <a:r>
              <a:rPr lang="en-GB" alt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här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tavlan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3600" b="1" dirty="0" err="1">
                <a:solidFill>
                  <a:schemeClr val="tx1"/>
                </a:solidFill>
              </a:rPr>
              <a:t>Vad</a:t>
            </a:r>
            <a:r>
              <a:rPr lang="en-GB" altLang="en-US" sz="3600" b="1" dirty="0">
                <a:solidFill>
                  <a:schemeClr val="tx1"/>
                </a:solidFill>
              </a:rPr>
              <a:t> </a:t>
            </a:r>
            <a:r>
              <a:rPr lang="en-GB" altLang="en-US" sz="3600" b="1" dirty="0" err="1">
                <a:solidFill>
                  <a:schemeClr val="tx1"/>
                </a:solidFill>
              </a:rPr>
              <a:t>tycker</a:t>
            </a:r>
            <a:r>
              <a:rPr lang="en-GB" altLang="en-US" sz="3600" b="1" dirty="0">
                <a:solidFill>
                  <a:schemeClr val="tx1"/>
                </a:solidFill>
              </a:rPr>
              <a:t> du om </a:t>
            </a:r>
            <a:r>
              <a:rPr lang="en-GB" altLang="en-US" sz="3600" b="1" dirty="0" err="1">
                <a:solidFill>
                  <a:schemeClr val="tx1"/>
                </a:solidFill>
              </a:rPr>
              <a:t>detta</a:t>
            </a:r>
            <a:r>
              <a:rPr lang="en-GB" altLang="en-US" sz="3600" b="1" dirty="0">
                <a:solidFill>
                  <a:schemeClr val="tx1"/>
                </a:solidFill>
              </a:rPr>
              <a:t> </a:t>
            </a:r>
            <a:br>
              <a:rPr lang="en-GB" altLang="en-US" sz="3600" b="1" dirty="0">
                <a:solidFill>
                  <a:schemeClr val="tx1"/>
                </a:solidFill>
              </a:rPr>
            </a:br>
            <a:r>
              <a:rPr lang="en-GB" altLang="en-US" sz="3600" b="1" dirty="0" err="1">
                <a:solidFill>
                  <a:schemeClr val="tx1"/>
                </a:solidFill>
              </a:rPr>
              <a:t>konstverk</a:t>
            </a:r>
            <a:r>
              <a:rPr lang="en-GB" altLang="en-US" sz="3600" b="1" dirty="0">
                <a:solidFill>
                  <a:schemeClr val="tx1"/>
                </a:solidFill>
              </a:rPr>
              <a:t>?</a:t>
            </a:r>
            <a:br>
              <a:rPr lang="en-GB" altLang="en-US" sz="3600" b="1" dirty="0">
                <a:solidFill>
                  <a:schemeClr val="tx1"/>
                </a:solidFill>
              </a:rPr>
            </a:br>
            <a:r>
              <a:rPr lang="en-GB" altLang="en-US" sz="3600" b="1" dirty="0">
                <a:solidFill>
                  <a:schemeClr val="tx1"/>
                </a:solidFill>
              </a:rPr>
              <a:t>  </a:t>
            </a:r>
            <a:br>
              <a:rPr lang="en-GB" altLang="en-US" sz="3600" b="1" dirty="0">
                <a:solidFill>
                  <a:schemeClr val="tx1"/>
                </a:solidFill>
              </a:rPr>
            </a:br>
            <a:r>
              <a:rPr lang="en-GB" alt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5" name="TextBox 9">
            <a:extLst>
              <a:ext uri="{FF2B5EF4-FFF2-40B4-BE49-F238E27FC236}">
                <a16:creationId xmlns:a16="http://schemas.microsoft.com/office/drawing/2014/main" id="{0C84D011-337D-0908-C157-039A19BB6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3975"/>
            <a:ext cx="947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 u="sng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altLang="en-US" sz="1800" u="sng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ww.nationalgallery.org.uk/paintings/thomas-gainsborough-the-painters-daughters-with-a-cat</a:t>
            </a:r>
            <a:r>
              <a:rPr lang="en-GB" altLang="en-US" sz="1800" u="sng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BB1E09-7BE1-A61A-4455-27F863B4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51238"/>
            <a:ext cx="9097963" cy="262572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Titel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THE PAINTER’S DAUGHTERS WITH A CAT                                                                                                        </a:t>
            </a:r>
            <a:endParaRPr lang="en-GB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Konstnär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THOMAS GAINSBOROUGH 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1727– 1788, 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					England 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Teknik      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Pastell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på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duk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och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olja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Mått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76   X    63 cm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Färdig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      c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1759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28677" name="Picture 6">
            <a:extLst>
              <a:ext uri="{FF2B5EF4-FFF2-40B4-BE49-F238E27FC236}">
                <a16:creationId xmlns:a16="http://schemas.microsoft.com/office/drawing/2014/main" id="{5947483B-2DFE-53DE-48E4-281FB3AA9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566738"/>
            <a:ext cx="467201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0634FB4-0AD4-6873-5722-A44BE89C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3" y="523875"/>
            <a:ext cx="6799262" cy="731838"/>
          </a:xfrm>
        </p:spPr>
        <p:txBody>
          <a:bodyPr/>
          <a:lstStyle/>
          <a:p>
            <a:pPr marL="536575" indent="-536575" eaLnBrk="1" hangingPunct="1"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tänker</a:t>
            </a:r>
            <a:r>
              <a:rPr lang="en-GB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du? </a:t>
            </a:r>
            <a:endParaRPr lang="en-GB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95ED1-4DFE-5868-EC98-1C4F424810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9438" y="1812925"/>
            <a:ext cx="6294437" cy="4296561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r>
              <a:rPr lang="en-GB" sz="3600" b="1" dirty="0" err="1"/>
              <a:t>Tycker</a:t>
            </a:r>
            <a:r>
              <a:rPr lang="en-GB" sz="3600" b="1" dirty="0"/>
              <a:t> du </a:t>
            </a:r>
            <a:r>
              <a:rPr lang="en-GB" sz="3600" b="1" dirty="0" err="1"/>
              <a:t>att</a:t>
            </a:r>
            <a:r>
              <a:rPr lang="en-GB" sz="3600" b="1" dirty="0"/>
              <a:t> den ger </a:t>
            </a:r>
            <a:r>
              <a:rPr lang="en-GB" sz="3600" b="1" dirty="0" err="1"/>
              <a:t>uttryck</a:t>
            </a:r>
            <a:r>
              <a:rPr lang="en-GB" sz="3600" b="1" dirty="0"/>
              <a:t> för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r>
              <a:rPr lang="en-GB" sz="3600" b="1" dirty="0"/>
              <a:t>              </a:t>
            </a:r>
            <a:r>
              <a:rPr lang="en-GB" sz="3600" b="1" dirty="0">
                <a:solidFill>
                  <a:srgbClr val="002060"/>
                </a:solidFill>
              </a:rPr>
              <a:t>‘</a:t>
            </a:r>
            <a:r>
              <a:rPr lang="en-GB" sz="3600" b="1" dirty="0" err="1">
                <a:solidFill>
                  <a:srgbClr val="002060"/>
                </a:solidFill>
              </a:rPr>
              <a:t>Kärlek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och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familj</a:t>
            </a:r>
            <a:r>
              <a:rPr lang="en-GB" sz="3600" b="1" dirty="0">
                <a:solidFill>
                  <a:srgbClr val="002060"/>
                </a:solidFill>
              </a:rPr>
              <a:t>’?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sz="3600" b="1" dirty="0"/>
          </a:p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r>
              <a:rPr lang="en-GB" sz="3600" b="1" dirty="0" err="1"/>
              <a:t>Vad</a:t>
            </a:r>
            <a:r>
              <a:rPr lang="en-GB" sz="3600" b="1" dirty="0"/>
              <a:t> </a:t>
            </a:r>
            <a:r>
              <a:rPr lang="en-GB" sz="3600" b="1" dirty="0" err="1"/>
              <a:t>upplever</a:t>
            </a:r>
            <a:r>
              <a:rPr lang="en-GB" sz="3600" b="1" dirty="0"/>
              <a:t> du </a:t>
            </a:r>
            <a:r>
              <a:rPr lang="en-GB" sz="3600" b="1" dirty="0" err="1"/>
              <a:t>när</a:t>
            </a:r>
            <a:r>
              <a:rPr lang="en-GB" sz="3600" b="1" dirty="0"/>
              <a:t> du ser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r>
              <a:rPr lang="en-GB" sz="3600" b="1" dirty="0" err="1"/>
              <a:t>bilden</a:t>
            </a:r>
            <a:r>
              <a:rPr lang="en-GB" sz="3600" b="1" dirty="0"/>
              <a:t>? 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endParaRPr lang="en-GB" sz="3600" b="1" dirty="0"/>
          </a:p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r>
              <a:rPr lang="en-GB" altLang="en-US" sz="3200" b="1" dirty="0">
                <a:solidFill>
                  <a:schemeClr val="tx1"/>
                </a:solidFill>
              </a:rPr>
              <a:t>Kan vi </a:t>
            </a:r>
            <a:r>
              <a:rPr lang="en-GB" altLang="en-US" sz="3200" b="1" dirty="0" err="1">
                <a:solidFill>
                  <a:schemeClr val="tx1"/>
                </a:solidFill>
              </a:rPr>
              <a:t>känna</a:t>
            </a:r>
            <a:r>
              <a:rPr lang="en-GB" altLang="en-US" sz="3200" b="1" dirty="0">
                <a:solidFill>
                  <a:schemeClr val="tx1"/>
                </a:solidFill>
              </a:rPr>
              <a:t> </a:t>
            </a:r>
            <a:r>
              <a:rPr lang="en-GB" altLang="en-US" sz="3200" b="1" dirty="0" err="1">
                <a:solidFill>
                  <a:schemeClr val="tx1"/>
                </a:solidFill>
              </a:rPr>
              <a:t>igen</a:t>
            </a:r>
            <a:r>
              <a:rPr lang="en-GB" altLang="en-US" sz="3200" b="1" dirty="0">
                <a:solidFill>
                  <a:schemeClr val="tx1"/>
                </a:solidFill>
              </a:rPr>
              <a:t> </a:t>
            </a:r>
            <a:r>
              <a:rPr lang="en-GB" altLang="en-US" sz="3200" b="1" dirty="0" err="1">
                <a:solidFill>
                  <a:schemeClr val="tx1"/>
                </a:solidFill>
              </a:rPr>
              <a:t>oss</a:t>
            </a:r>
            <a:r>
              <a:rPr lang="en-GB" altLang="en-US" sz="3200" b="1" dirty="0">
                <a:solidFill>
                  <a:schemeClr val="tx1"/>
                </a:solidFill>
              </a:rPr>
              <a:t>? </a:t>
            </a:r>
            <a:endParaRPr lang="en-GB" sz="3200" b="1" dirty="0"/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CCA147A2-1373-16DF-8C81-CFA8EDEA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898525"/>
            <a:ext cx="455136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799E5D2-3B47-4CB1-A2CB-FB04EA042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754063"/>
            <a:ext cx="4576762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B474A6D-1C32-246A-9D4C-52DCC41E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1768475"/>
            <a:ext cx="7405688" cy="4814888"/>
          </a:xfrm>
        </p:spPr>
        <p:txBody>
          <a:bodyPr/>
          <a:lstStyle/>
          <a:p>
            <a:pPr>
              <a:defRPr/>
            </a:pPr>
            <a:br>
              <a:rPr lang="en-GB" altLang="en-US" dirty="0"/>
            </a:br>
            <a:r>
              <a:rPr lang="en-GB" altLang="en-US" dirty="0"/>
              <a:t>         </a:t>
            </a:r>
            <a:r>
              <a:rPr lang="en-GB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</a:t>
            </a:r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prata</a:t>
            </a:r>
            <a:r>
              <a:rPr lang="en-GB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om 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3200" b="1" dirty="0">
                <a:solidFill>
                  <a:srgbClr val="002060"/>
                </a:solidFill>
              </a:rPr>
              <a:t>- </a:t>
            </a:r>
            <a:r>
              <a:rPr lang="en-GB" altLang="en-US" sz="3200" b="1" dirty="0" err="1">
                <a:solidFill>
                  <a:srgbClr val="002060"/>
                </a:solidFill>
              </a:rPr>
              <a:t>Fångar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konstnären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relationen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mellan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systrarna</a:t>
            </a:r>
            <a:r>
              <a:rPr lang="en-GB" altLang="en-US" sz="3200" b="1" dirty="0">
                <a:solidFill>
                  <a:srgbClr val="002060"/>
                </a:solidFill>
              </a:rPr>
              <a:t> (</a:t>
            </a:r>
            <a:r>
              <a:rPr lang="en-GB" altLang="en-US" sz="3200" b="1" dirty="0" err="1">
                <a:solidFill>
                  <a:srgbClr val="002060"/>
                </a:solidFill>
              </a:rPr>
              <a:t>och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deras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katt</a:t>
            </a:r>
            <a:r>
              <a:rPr lang="en-GB" altLang="en-US" sz="3200" b="1" dirty="0">
                <a:solidFill>
                  <a:srgbClr val="002060"/>
                </a:solidFill>
              </a:rPr>
              <a:t>)? </a:t>
            </a:r>
            <a:br>
              <a:rPr lang="en-GB" altLang="en-US" sz="3200" dirty="0"/>
            </a:br>
            <a:br>
              <a:rPr lang="en-GB" altLang="en-US" sz="3200" dirty="0"/>
            </a:br>
            <a:r>
              <a:rPr lang="en-GB" altLang="en-US" sz="3200" dirty="0">
                <a:solidFill>
                  <a:schemeClr val="tx1"/>
                </a:solidFill>
              </a:rPr>
              <a:t>- </a:t>
            </a:r>
            <a:r>
              <a:rPr lang="en-GB" altLang="en-US" sz="3200" dirty="0" err="1">
                <a:solidFill>
                  <a:schemeClr val="tx1"/>
                </a:solidFill>
              </a:rPr>
              <a:t>Vad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tycker</a:t>
            </a:r>
            <a:r>
              <a:rPr lang="en-GB" altLang="en-US" sz="3200" dirty="0">
                <a:solidFill>
                  <a:schemeClr val="tx1"/>
                </a:solidFill>
              </a:rPr>
              <a:t> du </a:t>
            </a:r>
            <a:r>
              <a:rPr lang="en-GB" altLang="en-US" sz="3200" dirty="0" err="1">
                <a:solidFill>
                  <a:schemeClr val="tx1"/>
                </a:solidFill>
              </a:rPr>
              <a:t>kännetecknar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en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familj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och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en</a:t>
            </a:r>
            <a:r>
              <a:rPr lang="en-GB" altLang="en-US" sz="3200" dirty="0">
                <a:solidFill>
                  <a:schemeClr val="tx1"/>
                </a:solidFill>
              </a:rPr>
              <a:t> stark </a:t>
            </a:r>
            <a:r>
              <a:rPr lang="en-GB" altLang="en-US" sz="3200" dirty="0" err="1">
                <a:solidFill>
                  <a:schemeClr val="tx1"/>
                </a:solidFill>
              </a:rPr>
              <a:t>familjegruppering</a:t>
            </a:r>
            <a:r>
              <a:rPr lang="en-GB" altLang="en-US" sz="3200" dirty="0">
                <a:solidFill>
                  <a:schemeClr val="tx1"/>
                </a:solidFill>
              </a:rPr>
              <a:t>?</a:t>
            </a:r>
            <a:br>
              <a:rPr lang="en-GB" altLang="en-US" sz="3200" dirty="0">
                <a:solidFill>
                  <a:schemeClr val="tx1"/>
                </a:solidFill>
              </a:rPr>
            </a:br>
            <a:br>
              <a:rPr lang="en-GB" altLang="en-US" sz="3200" dirty="0"/>
            </a:br>
            <a:r>
              <a:rPr lang="en-GB" altLang="en-US" sz="3200" b="1" dirty="0">
                <a:solidFill>
                  <a:srgbClr val="002060"/>
                </a:solidFill>
              </a:rPr>
              <a:t>- </a:t>
            </a:r>
            <a:r>
              <a:rPr lang="en-GB" altLang="en-US" sz="3200" b="1" dirty="0" err="1">
                <a:solidFill>
                  <a:srgbClr val="002060"/>
                </a:solidFill>
              </a:rPr>
              <a:t>Vad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innebär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en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familj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och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hur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många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olika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typer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av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familjer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kan</a:t>
            </a:r>
            <a:r>
              <a:rPr lang="en-GB" altLang="en-US" sz="3200" b="1" dirty="0">
                <a:solidFill>
                  <a:srgbClr val="002060"/>
                </a:solidFill>
              </a:rPr>
              <a:t> vi </a:t>
            </a:r>
            <a:r>
              <a:rPr lang="en-GB" altLang="en-US" sz="3200" b="1" dirty="0" err="1">
                <a:solidFill>
                  <a:srgbClr val="002060"/>
                </a:solidFill>
              </a:rPr>
              <a:t>komma</a:t>
            </a:r>
            <a:r>
              <a:rPr lang="en-GB" altLang="en-US" sz="3200" b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</a:rPr>
              <a:t>på</a:t>
            </a:r>
            <a:r>
              <a:rPr lang="en-GB" altLang="en-US" sz="3200" b="1" dirty="0">
                <a:solidFill>
                  <a:srgbClr val="002060"/>
                </a:solidFill>
              </a:rPr>
              <a:t>?</a:t>
            </a:r>
            <a:br>
              <a:rPr lang="en-GB" altLang="en-US" sz="3200" dirty="0"/>
            </a:b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 </a:t>
            </a:r>
            <a:br>
              <a:rPr lang="en-GB" altLang="en-US" dirty="0"/>
            </a:br>
            <a:endParaRPr lang="en-GB" altLang="en-US" dirty="0"/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374CA27A-0F17-7076-B312-9F719162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754063"/>
            <a:ext cx="4576762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28C0808-AD1D-60DB-4675-9B5D1E1B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-150813"/>
            <a:ext cx="11356975" cy="1447801"/>
          </a:xfrm>
        </p:spPr>
        <p:txBody>
          <a:bodyPr/>
          <a:lstStyle/>
          <a:p>
            <a:pPr eaLnBrk="1" hangingPunct="1">
              <a:defRPr/>
            </a:pPr>
            <a:br>
              <a:rPr lang="en-GB" altLang="en-US" dirty="0"/>
            </a:b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</a:t>
            </a:r>
            <a:r>
              <a:rPr lang="en-GB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andra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bilder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hjälpa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förstå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</a:t>
            </a:r>
            <a:r>
              <a:rPr lang="en-GB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8E37F-0053-3FA7-574D-2D4B19E2CF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4963" y="1874838"/>
            <a:ext cx="5908675" cy="6568208"/>
          </a:xfrm>
        </p:spPr>
        <p:txBody>
          <a:bodyPr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04E2E"/>
              </a:buClr>
              <a:buFont typeface="Arial" panose="020B0604020202020204" pitchFamily="34" charset="0"/>
              <a:buNone/>
              <a:defRPr/>
            </a:pPr>
            <a:r>
              <a:rPr lang="en-GB" sz="3200" dirty="0"/>
              <a:t>Gainsborough </a:t>
            </a:r>
            <a:r>
              <a:rPr lang="en-GB" sz="3200" dirty="0" err="1"/>
              <a:t>målade</a:t>
            </a:r>
            <a:r>
              <a:rPr lang="en-GB" sz="3200" dirty="0"/>
              <a:t> </a:t>
            </a:r>
            <a:r>
              <a:rPr lang="en-GB" sz="3200" dirty="0" err="1"/>
              <a:t>mest</a:t>
            </a:r>
            <a:r>
              <a:rPr lang="en-GB" sz="3200" dirty="0"/>
              <a:t> </a:t>
            </a:r>
            <a:r>
              <a:rPr lang="en-GB" sz="3200" dirty="0" err="1"/>
              <a:t>personer</a:t>
            </a:r>
            <a:r>
              <a:rPr lang="en-GB" sz="3200" dirty="0"/>
              <a:t> </a:t>
            </a:r>
            <a:r>
              <a:rPr lang="en-GB" sz="3200" dirty="0" err="1"/>
              <a:t>från</a:t>
            </a:r>
            <a:r>
              <a:rPr lang="en-GB" sz="3200" dirty="0"/>
              <a:t> </a:t>
            </a:r>
            <a:r>
              <a:rPr lang="en-GB" sz="3200" dirty="0" err="1"/>
              <a:t>överklassen</a:t>
            </a:r>
            <a:r>
              <a:rPr lang="en-GB" sz="3200" dirty="0"/>
              <a:t>, men </a:t>
            </a:r>
            <a:r>
              <a:rPr lang="en-GB" sz="3200" dirty="0" err="1"/>
              <a:t>han</a:t>
            </a:r>
            <a:r>
              <a:rPr lang="en-GB" sz="3200" dirty="0"/>
              <a:t> </a:t>
            </a:r>
            <a:r>
              <a:rPr lang="en-GB" sz="3200" dirty="0" err="1"/>
              <a:t>efterlämnade</a:t>
            </a:r>
            <a:r>
              <a:rPr lang="en-GB" sz="3200" dirty="0"/>
              <a:t> </a:t>
            </a:r>
            <a:r>
              <a:rPr lang="en-GB" sz="3200" dirty="0" err="1"/>
              <a:t>ett</a:t>
            </a:r>
            <a:r>
              <a:rPr lang="en-GB" sz="3200" dirty="0"/>
              <a:t> </a:t>
            </a:r>
            <a:r>
              <a:rPr lang="en-GB" sz="3200" dirty="0" err="1"/>
              <a:t>femtiotal</a:t>
            </a:r>
            <a:r>
              <a:rPr lang="en-GB" sz="3200" dirty="0"/>
              <a:t> </a:t>
            </a:r>
            <a:r>
              <a:rPr lang="en-GB" sz="3200" dirty="0" err="1"/>
              <a:t>verk</a:t>
            </a:r>
            <a:r>
              <a:rPr lang="en-GB" sz="3200" dirty="0"/>
              <a:t> med </a:t>
            </a:r>
            <a:r>
              <a:rPr lang="en-GB" sz="3200" dirty="0" err="1"/>
              <a:t>sina</a:t>
            </a:r>
            <a:r>
              <a:rPr lang="en-GB" sz="3200" dirty="0"/>
              <a:t> </a:t>
            </a:r>
            <a:r>
              <a:rPr lang="en-GB" sz="3200" dirty="0" err="1"/>
              <a:t>egna</a:t>
            </a:r>
            <a:r>
              <a:rPr lang="en-GB" sz="3200" dirty="0"/>
              <a:t> </a:t>
            </a:r>
            <a:r>
              <a:rPr lang="en-GB" sz="3200" dirty="0" err="1"/>
              <a:t>familjemedlemmar</a:t>
            </a:r>
            <a:r>
              <a:rPr lang="en-GB" sz="3200" dirty="0"/>
              <a:t> </a:t>
            </a:r>
            <a:r>
              <a:rPr lang="en-GB" sz="3200" dirty="0" err="1"/>
              <a:t>som</a:t>
            </a:r>
            <a:r>
              <a:rPr lang="en-GB" sz="3200" dirty="0"/>
              <a:t> modeller.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 se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hans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målning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från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1748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Konstnären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 sin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Margret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deras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äldsta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dotter Margaret  Mary”?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Familjekärlek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Landskapsmåleri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92D050"/>
              </a:solidFill>
            </a:endParaRPr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endParaRPr lang="en-GB" dirty="0">
              <a:solidFill>
                <a:srgbClr val="92D050"/>
              </a:solidFill>
            </a:endParaRPr>
          </a:p>
          <a:p>
            <a:pPr marL="536575" indent="-536575" eaLnBrk="1" fontAlgn="auto" hangingPunct="1">
              <a:spcAft>
                <a:spcPts val="0"/>
              </a:spcAft>
              <a:buClr>
                <a:srgbClr val="F04E2E"/>
              </a:buClr>
              <a:buFont typeface="Wingdings" panose="05000000000000000000" pitchFamily="2" charset="2"/>
              <a:buChar char="q"/>
              <a:defRPr/>
            </a:pP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4820" name="TextBox 7">
            <a:extLst>
              <a:ext uri="{FF2B5EF4-FFF2-40B4-BE49-F238E27FC236}">
                <a16:creationId xmlns:a16="http://schemas.microsoft.com/office/drawing/2014/main" id="{522DF334-0BC9-89CB-19ED-D4AFC19E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463" y="5480050"/>
            <a:ext cx="1855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Calibri" panose="020F0502020204030204" pitchFamily="34" charset="0"/>
              </a:rPr>
              <a:t>Insert  secondary artwork/s</a:t>
            </a:r>
          </a:p>
        </p:txBody>
      </p:sp>
      <p:sp>
        <p:nvSpPr>
          <p:cNvPr id="34821" name="Rectangle 11">
            <a:extLst>
              <a:ext uri="{FF2B5EF4-FFF2-40B4-BE49-F238E27FC236}">
                <a16:creationId xmlns:a16="http://schemas.microsoft.com/office/drawing/2014/main" id="{D6A88852-F1DD-38F3-193A-2373681B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4638" y="2027238"/>
            <a:ext cx="180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800">
                <a:solidFill>
                  <a:srgbClr val="35372F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400">
                <a:solidFill>
                  <a:srgbClr val="35372F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 sz="2000">
                <a:solidFill>
                  <a:srgbClr val="35372F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5372F"/>
              </a:buClr>
              <a:buFont typeface="Arial" panose="020B0604020202020204" pitchFamily="34" charset="0"/>
              <a:buChar char="•"/>
              <a:defRPr>
                <a:solidFill>
                  <a:srgbClr val="35372F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4822" name="Picture 10">
            <a:extLst>
              <a:ext uri="{FF2B5EF4-FFF2-40B4-BE49-F238E27FC236}">
                <a16:creationId xmlns:a16="http://schemas.microsoft.com/office/drawing/2014/main" id="{FAE17569-48FA-59B1-66FA-6CA813A9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190625"/>
            <a:ext cx="5430837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28462</TotalTime>
  <Words>875</Words>
  <Application>Microsoft Office PowerPoint</Application>
  <PresentationFormat>Bredbild</PresentationFormat>
  <Paragraphs>135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Foco</vt:lpstr>
      <vt:lpstr>Symbol</vt:lpstr>
      <vt:lpstr>Times New Roman</vt:lpstr>
      <vt:lpstr>Wingdings</vt:lpstr>
      <vt:lpstr>1_Office Theme</vt:lpstr>
      <vt:lpstr>2_Office Theme</vt:lpstr>
      <vt:lpstr>MODUL 1 KÄRLEK OCH FAMILJ</vt:lpstr>
      <vt:lpstr>Detta tema:</vt:lpstr>
      <vt:lpstr>PowerPoint-presentation</vt:lpstr>
      <vt:lpstr> Några TANKAR om “KÄRLEK  OCH FAMILJ”:</vt:lpstr>
      <vt:lpstr>PowerPoint-presentation</vt:lpstr>
      <vt:lpstr> Den här tavlan? Vad tycker du om detta  konstverk?     </vt:lpstr>
      <vt:lpstr>Hur tänker du? </vt:lpstr>
      <vt:lpstr>          Att prata om   - Fångar konstnären relationen mellan systrarna (och deras katt)?   - Vad tycker du kännetecknar en familj och en stark familjegruppering?  - Vad innebär en familj och hur många olika typer av familjer kan vi komma på?     </vt:lpstr>
      <vt:lpstr> Kan andra bilder hjälpa oss att förstå mer?</vt:lpstr>
      <vt:lpstr> Andra konstverk som säger   något om  “KÄRLEK OCH FAMILJ”:</vt:lpstr>
      <vt:lpstr> Andra konstverk som säger något om  “KÄRLEK OCH FAMILJ”:  </vt:lpstr>
      <vt:lpstr> Andra konstverk som säger  något om    “KÄRLEK OCH FAMILJ” </vt:lpstr>
      <vt:lpstr>Kan vi uttrycka     ’ Kärlek och Familj’?  </vt:lpstr>
      <vt:lpstr>Kan vi inspireras?   </vt:lpstr>
      <vt:lpstr>Kan vi bli kreativa?   </vt:lpstr>
      <vt:lpstr>PowerPoint-presentation</vt:lpstr>
      <vt:lpstr>                                  </vt:lpstr>
      <vt:lpstr>                  www.getcreativewithart.org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Margareta Odstam</cp:lastModifiedBy>
  <cp:revision>534</cp:revision>
  <dcterms:created xsi:type="dcterms:W3CDTF">2019-08-15T20:52:15Z</dcterms:created>
  <dcterms:modified xsi:type="dcterms:W3CDTF">2022-08-18T12:32:37Z</dcterms:modified>
</cp:coreProperties>
</file>