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4"/>
  </p:notesMasterIdLst>
  <p:sldIdLst>
    <p:sldId id="332" r:id="rId2"/>
    <p:sldId id="358" r:id="rId3"/>
    <p:sldId id="280" r:id="rId4"/>
    <p:sldId id="356" r:id="rId5"/>
    <p:sldId id="360" r:id="rId6"/>
    <p:sldId id="365" r:id="rId7"/>
    <p:sldId id="361" r:id="rId8"/>
    <p:sldId id="374" r:id="rId9"/>
    <p:sldId id="362" r:id="rId10"/>
    <p:sldId id="376" r:id="rId11"/>
    <p:sldId id="363" r:id="rId12"/>
    <p:sldId id="367" r:id="rId13"/>
    <p:sldId id="366" r:id="rId14"/>
    <p:sldId id="368" r:id="rId15"/>
    <p:sldId id="377" r:id="rId16"/>
    <p:sldId id="369" r:id="rId17"/>
    <p:sldId id="378" r:id="rId18"/>
    <p:sldId id="370" r:id="rId19"/>
    <p:sldId id="379" r:id="rId20"/>
    <p:sldId id="375" r:id="rId21"/>
    <p:sldId id="372" r:id="rId22"/>
    <p:sldId id="364"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912">
          <p15:clr>
            <a:srgbClr val="A4A3A4"/>
          </p15:clr>
        </p15:guide>
        <p15:guide id="2" pos="40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ouvlis" initials="" lastIdx="2" clrIdx="0"/>
  <p:cmAuthor id="2" name="Chris Souvl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2093" autoAdjust="0"/>
  </p:normalViewPr>
  <p:slideViewPr>
    <p:cSldViewPr snapToGrid="0">
      <p:cViewPr varScale="1">
        <p:scale>
          <a:sx n="59" d="100"/>
          <a:sy n="59" d="100"/>
        </p:scale>
        <p:origin x="88" y="176"/>
      </p:cViewPr>
      <p:guideLst>
        <p:guide orient="horz" pos="3912"/>
        <p:guide pos="40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6A45E84-8350-A147-9749-66CEB8217B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19275D26-337A-7C48-BDD7-E9F815ADD1C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266F297-C8F3-A046-A51F-1E42B448CC70}" type="datetimeFigureOut">
              <a:rPr lang="en-GB"/>
              <a:pPr>
                <a:defRPr/>
              </a:pPr>
              <a:t>02/04/2023</a:t>
            </a:fld>
            <a:endParaRPr lang="en-GB"/>
          </a:p>
        </p:txBody>
      </p:sp>
      <p:sp>
        <p:nvSpPr>
          <p:cNvPr id="4" name="Slide Image Placeholder 3">
            <a:extLst>
              <a:ext uri="{FF2B5EF4-FFF2-40B4-BE49-F238E27FC236}">
                <a16:creationId xmlns:a16="http://schemas.microsoft.com/office/drawing/2014/main" xmlns="" id="{582825DB-5939-014A-8304-7CD5F37B504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852E0AF8-9724-9844-971B-3EBA645D5B4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FEB55207-6993-C54E-ACF8-1F76B084ABA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36C695E7-2E68-0D4D-87BC-347DBD64274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377FA00-14B9-3F43-A65E-879AB94352E7}" type="slidenum">
              <a:rPr lang="en-GB" altLang="en-US"/>
              <a:pPr/>
              <a:t>‹#›</a:t>
            </a:fld>
            <a:endParaRPr lang="en-GB" altLang="en-US"/>
          </a:p>
        </p:txBody>
      </p:sp>
    </p:spTree>
    <p:extLst>
      <p:ext uri="{BB962C8B-B14F-4D97-AF65-F5344CB8AC3E}">
        <p14:creationId xmlns:p14="http://schemas.microsoft.com/office/powerpoint/2010/main" val="3343900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0C1D8326-37E6-C848-8C05-43519E1F8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854FB97B-74E7-A64D-98F1-A42121B67E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solidFill>
                  <a:srgbClr val="C00000"/>
                </a:solidFill>
                <a:latin typeface="Arial" panose="020B0604020202020204" pitchFamily="34" charset="0"/>
                <a:cs typeface="Arial" panose="020B0604020202020204" pitchFamily="34" charset="0"/>
              </a:rPr>
              <a:t>Για</a:t>
            </a:r>
            <a:r>
              <a:rPr lang="en-GB" altLang="en-US" dirty="0">
                <a:solidFill>
                  <a:srgbClr val="C00000"/>
                </a:solidFill>
                <a:latin typeface="Arial" panose="020B0604020202020204" pitchFamily="34" charset="0"/>
                <a:cs typeface="Arial" panose="020B0604020202020204" pitchFamily="34" charset="0"/>
              </a:rPr>
              <a:t>:  </a:t>
            </a:r>
            <a:r>
              <a:rPr lang="el-GR" altLang="en-US" dirty="0">
                <a:solidFill>
                  <a:srgbClr val="C00000"/>
                </a:solidFill>
                <a:latin typeface="Arial" panose="020B0604020202020204" pitchFamily="34" charset="0"/>
                <a:cs typeface="Arial" panose="020B0604020202020204" pitchFamily="34" charset="0"/>
              </a:rPr>
              <a:t>ΗΛΙΚΙΕΣ</a:t>
            </a:r>
            <a:r>
              <a:rPr lang="en-GB" altLang="en-US" dirty="0">
                <a:solidFill>
                  <a:srgbClr val="C00000"/>
                </a:solidFill>
                <a:latin typeface="Arial" panose="020B0604020202020204" pitchFamily="34" charset="0"/>
                <a:cs typeface="Arial" panose="020B0604020202020204" pitchFamily="34" charset="0"/>
              </a:rPr>
              <a:t> 9 – 11   </a:t>
            </a:r>
            <a:r>
              <a:rPr lang="en-GB" altLang="en-US" i="1" dirty="0">
                <a:solidFill>
                  <a:srgbClr val="C00000"/>
                </a:solidFill>
                <a:latin typeface="Arial" panose="020B0604020202020204" pitchFamily="34" charset="0"/>
                <a:cs typeface="Arial" panose="020B0604020202020204" pitchFamily="34" charset="0"/>
              </a:rPr>
              <a:t>(</a:t>
            </a:r>
            <a:r>
              <a:rPr lang="el-GR" altLang="en-US" i="1" dirty="0">
                <a:solidFill>
                  <a:srgbClr val="C00000"/>
                </a:solidFill>
                <a:latin typeface="Arial" panose="020B0604020202020204" pitchFamily="34" charset="0"/>
                <a:cs typeface="Arial" panose="020B0604020202020204" pitchFamily="34" charset="0"/>
              </a:rPr>
              <a:t>Μπορούν να γίνουν προσαρμογές για μικρότερης ή μεγαλύτερης ηλικίας μαθητές και μαθήτριες)</a:t>
            </a:r>
            <a:endParaRPr lang="en-GB" altLang="en-US" dirty="0">
              <a:solidFill>
                <a:srgbClr val="C00000"/>
              </a:solidFill>
              <a:latin typeface="Arial" panose="020B0604020202020204" pitchFamily="34" charset="0"/>
              <a:cs typeface="Arial" panose="020B0604020202020204" pitchFamily="34" charset="0"/>
            </a:endParaRPr>
          </a:p>
        </p:txBody>
      </p:sp>
      <p:sp>
        <p:nvSpPr>
          <p:cNvPr id="19460" name="Header Placeholder 3">
            <a:extLst>
              <a:ext uri="{FF2B5EF4-FFF2-40B4-BE49-F238E27FC236}">
                <a16:creationId xmlns:a16="http://schemas.microsoft.com/office/drawing/2014/main" xmlns="" id="{57091B4F-BC31-8D4F-A1A9-995004C89ADB}"/>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GB" altLang="en-US">
              <a:solidFill>
                <a:srgbClr val="000000"/>
              </a:solidFill>
            </a:endParaRPr>
          </a:p>
        </p:txBody>
      </p:sp>
      <p:sp>
        <p:nvSpPr>
          <p:cNvPr id="19461" name="Slide Number Placeholder 4">
            <a:extLst>
              <a:ext uri="{FF2B5EF4-FFF2-40B4-BE49-F238E27FC236}">
                <a16:creationId xmlns:a16="http://schemas.microsoft.com/office/drawing/2014/main" xmlns="" id="{2F8FD03E-5F08-E64F-BF8F-F79B1B69B2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600DC0-1B29-5A48-8EDF-1C6F48FC3C90}" type="slidenum">
              <a:rPr lang="en-GB" altLang="en-US">
                <a:solidFill>
                  <a:srgbClr val="000000"/>
                </a:solidFill>
              </a:rPr>
              <a:pPr/>
              <a:t>1</a:t>
            </a:fld>
            <a:endParaRPr lang="en-GB" altLang="en-US">
              <a:solidFill>
                <a:srgbClr val="000000"/>
              </a:solidFill>
            </a:endParaRPr>
          </a:p>
        </p:txBody>
      </p:sp>
    </p:spTree>
    <p:extLst>
      <p:ext uri="{BB962C8B-B14F-4D97-AF65-F5344CB8AC3E}">
        <p14:creationId xmlns:p14="http://schemas.microsoft.com/office/powerpoint/2010/main" val="21106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07CFD058-4AB6-A049-93B3-F238DBA1A9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E57E2C86-171A-F949-8853-532F8D6667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Συζητήστε για την καλλιτέχνιδα  και το έργο τέχνης/ΣΥΓΚΡΙΣΗ ΚΑΙ ΑΝΤΙΘΕΣΗ ΜΕ ΤΟ ΚΥΡΙΟ ΕΡΓΟ</a:t>
            </a:r>
            <a:endParaRPr lang="en-GB" altLang="en-US" dirty="0"/>
          </a:p>
        </p:txBody>
      </p:sp>
      <p:sp>
        <p:nvSpPr>
          <p:cNvPr id="37892" name="Slide Number Placeholder 3">
            <a:extLst>
              <a:ext uri="{FF2B5EF4-FFF2-40B4-BE49-F238E27FC236}">
                <a16:creationId xmlns:a16="http://schemas.microsoft.com/office/drawing/2014/main" xmlns="" id="{8C61025B-51D8-FC43-A1D0-653A2295A9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1D5C3A-F912-E943-B98C-3EBB691CE0BB}" type="slidenum">
              <a:rPr lang="en-GB" altLang="en-US"/>
              <a:pPr/>
              <a:t>10</a:t>
            </a:fld>
            <a:endParaRPr lang="en-GB" altLang="en-US"/>
          </a:p>
        </p:txBody>
      </p:sp>
    </p:spTree>
    <p:extLst>
      <p:ext uri="{BB962C8B-B14F-4D97-AF65-F5344CB8AC3E}">
        <p14:creationId xmlns:p14="http://schemas.microsoft.com/office/powerpoint/2010/main" val="1012128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989DEDFB-FB6A-BE4C-8646-4D49FA64C3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BE8C3AA2-C144-5C42-B2E3-C2A2C19555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Symbol" pitchFamily="2" charset="2"/>
              <a:buNone/>
            </a:pPr>
            <a:r>
              <a:rPr lang="el-GR" altLang="en-US" sz="1800" b="1" dirty="0" smtClean="0">
                <a:cs typeface="Times New Roman" panose="02020603050405020304" pitchFamily="18" charset="0"/>
              </a:rPr>
              <a:t>ΠΡΟΤΑΣΗ</a:t>
            </a:r>
            <a:r>
              <a:rPr lang="el-GR" altLang="en-US" sz="1800" b="1" baseline="0" dirty="0" smtClean="0">
                <a:cs typeface="Times New Roman" panose="02020603050405020304" pitchFamily="18" charset="0"/>
              </a:rPr>
              <a:t> ΓΙΑ ΕΝΑ ΠΛΑΦΟΝ, ΑΡΧΙΤΕΚΤΟΝΙΚΗ ΣΕ ΤΕΤΡΑΓΩΝΟ ΑΝΤΙΚΡΥ ΣΤΟΝ ΟΥΡΑΝΟ ΜΕ ΣΥΝΝΕΦΑ. </a:t>
            </a:r>
            <a:r>
              <a:rPr lang="el-GR" altLang="en-US" sz="1800" b="0" dirty="0" smtClean="0">
                <a:cs typeface="Times New Roman" panose="02020603050405020304" pitchFamily="18" charset="0"/>
              </a:rPr>
              <a:t>Αγνώστου </a:t>
            </a:r>
            <a:r>
              <a:rPr lang="el-GR" altLang="en-US" sz="1800" b="0" dirty="0">
                <a:cs typeface="Times New Roman" panose="02020603050405020304" pitchFamily="18" charset="0"/>
              </a:rPr>
              <a:t>Σουηδού </a:t>
            </a:r>
            <a:r>
              <a:rPr lang="el-GR" altLang="en-US" sz="1800" b="0" dirty="0" smtClean="0">
                <a:cs typeface="Times New Roman" panose="02020603050405020304" pitchFamily="18" charset="0"/>
              </a:rPr>
              <a:t>καλλιτέχνη (</a:t>
            </a:r>
            <a:r>
              <a:rPr lang="el-GR" altLang="en-US" dirty="0" smtClean="0">
                <a:cs typeface="Times New Roman" panose="02020603050405020304" pitchFamily="18" charset="0"/>
              </a:rPr>
              <a:t>Ημερομηνία </a:t>
            </a:r>
            <a:r>
              <a:rPr lang="el-GR" altLang="en-US" dirty="0">
                <a:cs typeface="Times New Roman" panose="02020603050405020304" pitchFamily="18" charset="0"/>
              </a:rPr>
              <a:t>ολοκλήρωσης του έργου: </a:t>
            </a:r>
            <a:r>
              <a:rPr lang="el-GR" altLang="en-US" b="0" dirty="0" smtClean="0">
                <a:cs typeface="Times New Roman" panose="02020603050405020304" pitchFamily="18" charset="0"/>
              </a:rPr>
              <a:t>17ος αιώνας). </a:t>
            </a:r>
            <a:r>
              <a:rPr lang="el-GR" sz="1200" b="1" kern="1200" dirty="0" smtClean="0">
                <a:solidFill>
                  <a:schemeClr val="tx1"/>
                </a:solidFill>
                <a:latin typeface="+mn-lt"/>
                <a:ea typeface="+mn-ea"/>
                <a:cs typeface="+mn-cs"/>
              </a:rPr>
              <a:t>ΕΘΝΙΚΟ ΜΟΥΣΕΙΟ, ΣΤΟΚΧΟΛΜΗ, ΣΟΥΗΔΙΑ. </a:t>
            </a:r>
            <a:r>
              <a:rPr lang="el-GR" dirty="0" smtClean="0"/>
              <a:t>Τι </a:t>
            </a:r>
            <a:r>
              <a:rPr lang="el-GR" dirty="0"/>
              <a:t>λέει το έργο τέχνης για το θέμα; (Η τέχνη ως εργαλείο για την προώθηση του κατασκευαστικού τομέα</a:t>
            </a:r>
            <a:r>
              <a:rPr lang="el-GR" dirty="0" smtClean="0"/>
              <a:t>).</a:t>
            </a:r>
            <a:endParaRPr lang="en-GB" altLang="en-US" dirty="0"/>
          </a:p>
          <a:p>
            <a:pPr eaLnBrk="1" hangingPunct="1">
              <a:spcBef>
                <a:spcPct val="0"/>
              </a:spcBef>
            </a:pPr>
            <a:endParaRPr lang="en-GB" altLang="en-US" dirty="0"/>
          </a:p>
        </p:txBody>
      </p:sp>
      <p:sp>
        <p:nvSpPr>
          <p:cNvPr id="39940" name="Slide Number Placeholder 3">
            <a:extLst>
              <a:ext uri="{FF2B5EF4-FFF2-40B4-BE49-F238E27FC236}">
                <a16:creationId xmlns:a16="http://schemas.microsoft.com/office/drawing/2014/main" xmlns="" id="{5C2EB900-265B-FE4A-BE01-22429E83DE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E1BFA4-2BDA-2F44-A20D-19EC35EEC22B}" type="slidenum">
              <a:rPr lang="en-GB" altLang="en-US"/>
              <a:pPr/>
              <a:t>11</a:t>
            </a:fld>
            <a:endParaRPr lang="en-GB" altLang="en-US"/>
          </a:p>
        </p:txBody>
      </p:sp>
    </p:spTree>
    <p:extLst>
      <p:ext uri="{BB962C8B-B14F-4D97-AF65-F5344CB8AC3E}">
        <p14:creationId xmlns:p14="http://schemas.microsoft.com/office/powerpoint/2010/main" val="375453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3DC3DFB0-97ED-2B46-88A0-D6ED0C322D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xmlns="" id="{7206E115-4E9E-8B41-8746-9A6C4FAE63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0" fontAlgn="base" latinLnBrk="0" hangingPunct="0">
              <a:lnSpc>
                <a:spcPct val="100000"/>
              </a:lnSpc>
              <a:spcBef>
                <a:spcPct val="30000"/>
              </a:spcBef>
              <a:spcAft>
                <a:spcPct val="0"/>
              </a:spcAft>
              <a:buClrTx/>
              <a:buSzTx/>
              <a:buFont typeface="Symbol" pitchFamily="2" charset="2"/>
              <a:buNone/>
              <a:tabLst/>
              <a:defRPr/>
            </a:pPr>
            <a:r>
              <a:rPr lang="el-GR" sz="1200" b="1" dirty="0">
                <a:latin typeface="Calibri" panose="020F0502020204030204" pitchFamily="34" charset="0"/>
              </a:rPr>
              <a:t>ΕΝΑ ΠΕΙΡΑΜΑ ΜΕ ΠΟΥΛΙ ΣΕ ΑΝΤΛΙΑ ΑΕΡΑ </a:t>
            </a:r>
            <a:r>
              <a:rPr lang="el-GR" sz="1200" b="0" dirty="0">
                <a:latin typeface="Calibri" panose="020F0502020204030204" pitchFamily="34" charset="0"/>
              </a:rPr>
              <a:t>του</a:t>
            </a:r>
            <a:r>
              <a:rPr lang="en-GB" altLang="en-US" sz="1000" dirty="0">
                <a:solidFill>
                  <a:srgbClr val="C00000"/>
                </a:solidFill>
                <a:cs typeface="Times New Roman" panose="02020603050405020304" pitchFamily="18" charset="0"/>
              </a:rPr>
              <a:t> </a:t>
            </a:r>
            <a:r>
              <a:rPr lang="en-GB" altLang="en-US" sz="1000" b="1" dirty="0" smtClean="0">
                <a:solidFill>
                  <a:srgbClr val="C00000"/>
                </a:solidFill>
                <a:cs typeface="Times New Roman" panose="02020603050405020304" pitchFamily="18" charset="0"/>
              </a:rPr>
              <a:t>J</a:t>
            </a:r>
            <a:r>
              <a:rPr lang="en-US" altLang="en-US" sz="1000" b="1" dirty="0" smtClean="0">
                <a:solidFill>
                  <a:srgbClr val="C00000"/>
                </a:solidFill>
                <a:cs typeface="Times New Roman" panose="02020603050405020304" pitchFamily="18" charset="0"/>
              </a:rPr>
              <a:t>OSEPH</a:t>
            </a:r>
            <a:r>
              <a:rPr lang="en-US" altLang="en-US" sz="1000" b="1" baseline="0" dirty="0" smtClean="0">
                <a:solidFill>
                  <a:srgbClr val="C00000"/>
                </a:solidFill>
                <a:cs typeface="Times New Roman" panose="02020603050405020304" pitchFamily="18" charset="0"/>
              </a:rPr>
              <a:t> WRIGHT of DERBY. </a:t>
            </a:r>
            <a:r>
              <a:rPr lang="en-GB" altLang="en-US" sz="900" dirty="0" smtClean="0">
                <a:cs typeface="Times New Roman" panose="02020603050405020304" pitchFamily="18" charset="0"/>
              </a:rPr>
              <a:t>Ά</a:t>
            </a:r>
            <a:r>
              <a:rPr lang="el-GR" altLang="en-US" sz="900" dirty="0">
                <a:cs typeface="Times New Roman" panose="02020603050405020304" pitchFamily="18" charset="0"/>
              </a:rPr>
              <a:t>γγλος καλλιτέχνης,</a:t>
            </a:r>
            <a:r>
              <a:rPr lang="en-GB" altLang="en-US" sz="900" dirty="0" smtClean="0">
                <a:cs typeface="Times New Roman" panose="02020603050405020304" pitchFamily="18" charset="0"/>
              </a:rPr>
              <a:t>1743–1797</a:t>
            </a:r>
            <a:r>
              <a:rPr lang="el-GR" altLang="en-US" sz="900" dirty="0" smtClean="0">
                <a:cs typeface="Times New Roman" panose="02020603050405020304" pitchFamily="18" charset="0"/>
              </a:rPr>
              <a:t> </a:t>
            </a:r>
            <a:r>
              <a:rPr lang="en-US" altLang="en-US" sz="900" dirty="0" smtClean="0">
                <a:cs typeface="Times New Roman" panose="02020603050405020304" pitchFamily="18" charset="0"/>
              </a:rPr>
              <a:t>(</a:t>
            </a:r>
            <a:r>
              <a:rPr lang="el-GR" altLang="en-US" sz="1000" dirty="0" smtClean="0">
                <a:cs typeface="Times New Roman" panose="02020603050405020304" pitchFamily="18" charset="0"/>
              </a:rPr>
              <a:t>Ημερομηνία </a:t>
            </a:r>
            <a:r>
              <a:rPr lang="el-GR" altLang="en-US" sz="1000" dirty="0">
                <a:cs typeface="Times New Roman" panose="02020603050405020304" pitchFamily="18" charset="0"/>
              </a:rPr>
              <a:t>ολοκλήρωσης του έργου: </a:t>
            </a:r>
            <a:r>
              <a:rPr lang="en-GB" altLang="en-US" sz="1000" b="0" dirty="0" smtClean="0">
                <a:cs typeface="Times New Roman" panose="02020603050405020304" pitchFamily="18" charset="0"/>
              </a:rPr>
              <a:t>1920)</a:t>
            </a:r>
            <a:r>
              <a:rPr lang="el-GR" altLang="en-US" sz="1000" b="0" dirty="0" smtClean="0">
                <a:cs typeface="Times New Roman" panose="02020603050405020304" pitchFamily="18" charset="0"/>
              </a:rPr>
              <a:t>. </a:t>
            </a:r>
            <a:r>
              <a:rPr lang="el-GR" altLang="en-US" sz="1000" b="1" dirty="0" smtClean="0">
                <a:latin typeface="Times New Roman" panose="02020603050405020304" pitchFamily="18" charset="0"/>
                <a:cs typeface="Times New Roman" panose="02020603050405020304" pitchFamily="18" charset="0"/>
              </a:rPr>
              <a:t>ΕΘΝΙΚΗ ΠΙΝΑΚΟΘΗΚΗ, ΛΟΝΔΙΝΟ,</a:t>
            </a:r>
            <a:r>
              <a:rPr lang="el-GR" altLang="en-US" sz="1000" b="1" baseline="0" dirty="0" smtClean="0">
                <a:latin typeface="Times New Roman" panose="02020603050405020304" pitchFamily="18" charset="0"/>
                <a:cs typeface="Times New Roman" panose="02020603050405020304" pitchFamily="18" charset="0"/>
              </a:rPr>
              <a:t> </a:t>
            </a:r>
            <a:r>
              <a:rPr lang="el-GR" altLang="en-US" sz="1000" b="1" dirty="0" smtClean="0">
                <a:latin typeface="Times New Roman" panose="02020603050405020304" pitchFamily="18" charset="0"/>
                <a:cs typeface="Times New Roman" panose="02020603050405020304" pitchFamily="18" charset="0"/>
              </a:rPr>
              <a:t>ΗΝΩΜΕΝΟ ΒΑΣΙΛΕΙΟ</a:t>
            </a:r>
            <a:r>
              <a:rPr lang="en-US" altLang="en-US" sz="1000" b="1" dirty="0" smtClean="0">
                <a:latin typeface="Times New Roman" panose="02020603050405020304" pitchFamily="18" charset="0"/>
                <a:cs typeface="Times New Roman" panose="02020603050405020304" pitchFamily="18" charset="0"/>
              </a:rPr>
              <a:t>. </a:t>
            </a:r>
            <a:r>
              <a:rPr lang="el-GR" dirty="0" smtClean="0"/>
              <a:t>Τι </a:t>
            </a:r>
            <a:r>
              <a:rPr lang="el-GR" dirty="0"/>
              <a:t>λέει το έργο τέχνης για το θέμα; (Η επιστημονική μέθοδος μπορεί να προωθήσει τη γνώση αλλά να έχει και κόστος</a:t>
            </a:r>
            <a:r>
              <a:rPr lang="el-GR" dirty="0" smtClean="0"/>
              <a:t>)</a:t>
            </a:r>
            <a:r>
              <a:rPr lang="en-US" dirty="0" smtClean="0"/>
              <a:t>.</a:t>
            </a:r>
            <a:endParaRPr lang="en-GB" altLang="en-US" dirty="0"/>
          </a:p>
          <a:p>
            <a:pPr eaLnBrk="1" hangingPunct="1">
              <a:spcBef>
                <a:spcPct val="0"/>
              </a:spcBef>
            </a:pPr>
            <a:endParaRPr lang="en-GB" altLang="en-US" dirty="0"/>
          </a:p>
        </p:txBody>
      </p:sp>
      <p:sp>
        <p:nvSpPr>
          <p:cNvPr id="41988" name="Slide Number Placeholder 3">
            <a:extLst>
              <a:ext uri="{FF2B5EF4-FFF2-40B4-BE49-F238E27FC236}">
                <a16:creationId xmlns:a16="http://schemas.microsoft.com/office/drawing/2014/main" xmlns="" id="{AE14D2CD-B3D3-8341-B6C1-641E055D1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426756-6C45-C34F-BC84-12989CD8D439}" type="slidenum">
              <a:rPr lang="en-GB" altLang="en-US"/>
              <a:pPr/>
              <a:t>12</a:t>
            </a:fld>
            <a:endParaRPr lang="en-GB" altLang="en-US"/>
          </a:p>
        </p:txBody>
      </p:sp>
    </p:spTree>
    <p:extLst>
      <p:ext uri="{BB962C8B-B14F-4D97-AF65-F5344CB8AC3E}">
        <p14:creationId xmlns:p14="http://schemas.microsoft.com/office/powerpoint/2010/main" val="1153384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02231602-36E2-654C-BBF2-61B2DA201B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74C80E9F-ECC9-4349-8DD7-3E41EB00F0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b="1" kern="1200" dirty="0">
                <a:solidFill>
                  <a:schemeClr val="tx1"/>
                </a:solidFill>
                <a:effectLst/>
                <a:latin typeface="+mn-lt"/>
                <a:ea typeface="+mn-ea"/>
                <a:cs typeface="+mn-cs"/>
              </a:rPr>
              <a:t>ΜΑΖΙΚΗ ΜΕΤΑΦΟΡΑ Ή ΓΕΝΙΚΕΣ ΜΕΤΑΦΟΡΕΣ </a:t>
            </a:r>
            <a:r>
              <a:rPr lang="el-GR" sz="1200" kern="1200" dirty="0">
                <a:solidFill>
                  <a:schemeClr val="tx1"/>
                </a:solidFill>
                <a:effectLst/>
                <a:latin typeface="+mn-lt"/>
                <a:ea typeface="+mn-ea"/>
                <a:cs typeface="+mn-cs"/>
              </a:rPr>
              <a:t>του </a:t>
            </a:r>
            <a:r>
              <a:rPr lang="el-GR" sz="1200" b="1" kern="1200" dirty="0" smtClean="0">
                <a:solidFill>
                  <a:schemeClr val="tx1"/>
                </a:solidFill>
                <a:effectLst/>
                <a:latin typeface="+mn-lt"/>
                <a:ea typeface="+mn-ea"/>
                <a:cs typeface="+mn-cs"/>
              </a:rPr>
              <a:t>ΓΙΑΝΝ</a:t>
            </a:r>
            <a:r>
              <a:rPr lang="el-GR" sz="1200" b="1" kern="1200" baseline="0" dirty="0" smtClean="0">
                <a:solidFill>
                  <a:schemeClr val="tx1"/>
                </a:solidFill>
                <a:effectLst/>
                <a:latin typeface="+mn-lt"/>
                <a:ea typeface="+mn-ea"/>
                <a:cs typeface="+mn-cs"/>
              </a:rPr>
              <a:t>Η ΓΑΪΤΗ. </a:t>
            </a:r>
            <a:r>
              <a:rPr lang="el-GR" sz="1200" kern="1200" dirty="0" smtClean="0">
                <a:solidFill>
                  <a:schemeClr val="tx1"/>
                </a:solidFill>
                <a:effectLst/>
                <a:latin typeface="+mn-lt"/>
                <a:ea typeface="+mn-ea"/>
                <a:cs typeface="+mn-cs"/>
              </a:rPr>
              <a:t>Έλληνας </a:t>
            </a:r>
            <a:r>
              <a:rPr lang="el-GR" sz="1200" kern="1200" dirty="0">
                <a:solidFill>
                  <a:schemeClr val="tx1"/>
                </a:solidFill>
                <a:effectLst/>
                <a:latin typeface="+mn-lt"/>
                <a:ea typeface="+mn-ea"/>
                <a:cs typeface="+mn-cs"/>
              </a:rPr>
              <a:t>καλλιτέχνης, </a:t>
            </a:r>
            <a:r>
              <a:rPr lang="el-GR" sz="1200" kern="1200" dirty="0" smtClean="0">
                <a:solidFill>
                  <a:schemeClr val="tx1"/>
                </a:solidFill>
                <a:effectLst/>
                <a:latin typeface="+mn-lt"/>
                <a:ea typeface="+mn-ea"/>
                <a:cs typeface="+mn-cs"/>
              </a:rPr>
              <a:t>1923–1984 </a:t>
            </a:r>
            <a:r>
              <a:rPr lang="el-GR" sz="1200" b="0" kern="1200" dirty="0" smtClean="0">
                <a:solidFill>
                  <a:schemeClr val="tx1"/>
                </a:solidFill>
                <a:effectLst/>
                <a:latin typeface="+mn-lt"/>
                <a:ea typeface="+mn-ea"/>
                <a:cs typeface="+mn-cs"/>
              </a:rPr>
              <a:t>(Ημερομηνία </a:t>
            </a:r>
            <a:r>
              <a:rPr lang="el-GR" sz="1200" b="0" kern="1200" dirty="0">
                <a:solidFill>
                  <a:schemeClr val="tx1"/>
                </a:solidFill>
                <a:effectLst/>
                <a:latin typeface="+mn-lt"/>
                <a:ea typeface="+mn-ea"/>
                <a:cs typeface="+mn-cs"/>
              </a:rPr>
              <a:t>ολοκλήρωσης του έργου: </a:t>
            </a:r>
            <a:r>
              <a:rPr lang="el-GR" sz="1200" b="0" kern="1200" dirty="0" smtClean="0">
                <a:solidFill>
                  <a:schemeClr val="tx1"/>
                </a:solidFill>
                <a:effectLst/>
                <a:latin typeface="+mn-lt"/>
                <a:ea typeface="+mn-ea"/>
                <a:cs typeface="+mn-cs"/>
              </a:rPr>
              <a:t>1984). </a:t>
            </a:r>
            <a:r>
              <a:rPr lang="el-GR" sz="1200" b="1" kern="1200" dirty="0" smtClean="0">
                <a:solidFill>
                  <a:schemeClr val="tx1"/>
                </a:solidFill>
                <a:latin typeface="+mn-lt"/>
                <a:ea typeface="+mn-ea"/>
                <a:cs typeface="+mn-cs"/>
              </a:rPr>
              <a:t>ΕΘΝΙΚΗ ΓΛΥΠΤΟΘΗΚΗ – ΜΟΥΣΕΙΟ ΑΛΕΞΑΝΔΡΟΥ ΣΟΥΤΣΟΥ, ΑΘΗΝΑ, ΕΛΛΑΔΑ. </a:t>
            </a:r>
            <a:r>
              <a:rPr lang="el-GR" dirty="0" smtClean="0">
                <a:effectLst/>
              </a:rPr>
              <a:t>Τι </a:t>
            </a:r>
            <a:r>
              <a:rPr lang="el-GR" dirty="0">
                <a:effectLst/>
              </a:rPr>
              <a:t>λέει το έργο τέχνης για το θέμα; (Ωφελούμαστε από τις τεχνολογικές βελτιώσεις ή γινόμαστε σκλάβοι</a:t>
            </a:r>
            <a:r>
              <a:rPr lang="el-GR" dirty="0" smtClean="0">
                <a:effectLst/>
              </a:rPr>
              <a:t>;). </a:t>
            </a:r>
            <a:endParaRPr lang="en-GB" altLang="en-US" dirty="0">
              <a:solidFill>
                <a:srgbClr val="000000"/>
              </a:solidFill>
            </a:endParaRPr>
          </a:p>
          <a:p>
            <a:pPr>
              <a:buFont typeface="Symbol" pitchFamily="2" charset="2"/>
              <a:buNone/>
            </a:pPr>
            <a:endParaRPr lang="en-GB" altLang="en-US" dirty="0"/>
          </a:p>
        </p:txBody>
      </p:sp>
      <p:sp>
        <p:nvSpPr>
          <p:cNvPr id="44036" name="Slide Number Placeholder 3">
            <a:extLst>
              <a:ext uri="{FF2B5EF4-FFF2-40B4-BE49-F238E27FC236}">
                <a16:creationId xmlns:a16="http://schemas.microsoft.com/office/drawing/2014/main" xmlns="" id="{0C2CB80E-D5B1-9342-BD86-E315D84FA1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461008-409D-F049-897B-36B369011B07}" type="slidenum">
              <a:rPr lang="en-GB" altLang="en-US"/>
              <a:pPr/>
              <a:t>13</a:t>
            </a:fld>
            <a:endParaRPr lang="en-GB" altLang="en-US"/>
          </a:p>
        </p:txBody>
      </p:sp>
    </p:spTree>
    <p:extLst>
      <p:ext uri="{BB962C8B-B14F-4D97-AF65-F5344CB8AC3E}">
        <p14:creationId xmlns:p14="http://schemas.microsoft.com/office/powerpoint/2010/main" val="2982009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3AD4F691-8486-D74D-AA35-F46163DBA9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8A7C3CD1-18A3-344E-B2AC-CB8461E834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Ο/Η ΕΚΠΑΙΔΕΥΤΙΚΟΣ ΜΠΟΡΕΙ ΝΑ ΕΠΙΛΕΞΕΙ ΠΑΡΑΔΕΙΓΜΑΤΑ ΑΠΟ ΤΟ ΑΝΤΙΣΤΟΙΧΟ ΕΝΤΥΠΟ …Ή ΝΑ ΔΗΜΙΟΥΡΓΗΣΕΙ ΔΙΚΕΣ ΤΟΥ ΔΡΑΣΤΗΡΙΟΤΗΤΕΣ ΓΙΑ ΤΟΥΣ ΜΑΘΗΤΕΣ ΚΑΙ ΤΙΣ ΜΑΘΗΤΡΙΕΣ ΤΟΥ </a:t>
            </a:r>
            <a:endParaRPr lang="en-GB" altLang="en-US" dirty="0"/>
          </a:p>
        </p:txBody>
      </p:sp>
      <p:sp>
        <p:nvSpPr>
          <p:cNvPr id="46084" name="Slide Number Placeholder 3">
            <a:extLst>
              <a:ext uri="{FF2B5EF4-FFF2-40B4-BE49-F238E27FC236}">
                <a16:creationId xmlns:a16="http://schemas.microsoft.com/office/drawing/2014/main" xmlns="" id="{E4FFDF7D-511E-7C4A-AB5F-0B8C0A108C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28334E-3E19-E645-B7E2-E4ACCEC86781}" type="slidenum">
              <a:rPr lang="en-GB" altLang="en-US"/>
              <a:pPr/>
              <a:t>14</a:t>
            </a:fld>
            <a:endParaRPr lang="en-GB" altLang="en-US"/>
          </a:p>
        </p:txBody>
      </p:sp>
    </p:spTree>
    <p:extLst>
      <p:ext uri="{BB962C8B-B14F-4D97-AF65-F5344CB8AC3E}">
        <p14:creationId xmlns:p14="http://schemas.microsoft.com/office/powerpoint/2010/main" val="842740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F2D7CE8B-9F92-6A45-A6F3-A0C25867F7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CBD880D7-BE0B-BF4B-BE10-E08DC325B8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Ο/Η ΕΚΠΑΙΔΕΥΤΙΚΟΣ ΜΠΟΡΕΙ ΝΑ ΕΠΙΛΕΞΕΙ ΠΑΡΑΔΕΙΓΜΑΤΑ ΑΠΟ ΤΟ ΑΝΤΙΣΤΟΙΧΟ ΕΝΤΥΠΟ …Ή ΝΑ ΔΗΜΙΟΥΡΓΗΣΕΙ ΔΙΚΕΣ ΤΟΥ ΓΛΩΣΣΙΚΕΣ ΔΡΑΣΤΗΡΙΟΤΗΤΕΣ ΓΙΑ ΤΟΥΣ ΜΑΘΗΤΕΣ ΚΑΙ ΤΙΣ ΜΑΘΗΤΡΙΕΣ ΤΟΥ </a:t>
            </a:r>
            <a:endParaRPr lang="en-GB" altLang="en-US" dirty="0"/>
          </a:p>
        </p:txBody>
      </p:sp>
      <p:sp>
        <p:nvSpPr>
          <p:cNvPr id="48132" name="Slide Number Placeholder 3">
            <a:extLst>
              <a:ext uri="{FF2B5EF4-FFF2-40B4-BE49-F238E27FC236}">
                <a16:creationId xmlns:a16="http://schemas.microsoft.com/office/drawing/2014/main" xmlns="" id="{FAC5915E-7730-F64A-ADFB-8F73523E64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98F6F30-CB2A-8D40-B869-3D6C0A7E2A0D}" type="slidenum">
              <a:rPr lang="en-GB" altLang="en-US"/>
              <a:pPr/>
              <a:t>16</a:t>
            </a:fld>
            <a:endParaRPr lang="en-GB" altLang="en-US"/>
          </a:p>
        </p:txBody>
      </p:sp>
    </p:spTree>
    <p:extLst>
      <p:ext uri="{BB962C8B-B14F-4D97-AF65-F5344CB8AC3E}">
        <p14:creationId xmlns:p14="http://schemas.microsoft.com/office/powerpoint/2010/main" val="80418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3732A42E-0135-844C-84EC-7218ED789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5FFB03D2-33D2-764A-9865-4CA3119C50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Ο/Η ΕΚΠΑΙΔΕΥΤΙΚΟΣ ΜΠΟΡΕΙ ΝΑ ΕΠΙΛΕΞΕΙ </a:t>
            </a:r>
            <a:r>
              <a:rPr lang="en-US" altLang="en-US" dirty="0"/>
              <a:t>TO </a:t>
            </a:r>
            <a:r>
              <a:rPr lang="el-GR" altLang="en-US" dirty="0"/>
              <a:t>ΠΑΡΑΔΕΙΓΜΑ ΤΟ ΑΝΤΙΣΤΟΙΧΟ ΕΝΤΥΠΟ …Ή ΝΑ ΔΗΜΙΟΥΡΓΗΣΕΙ ΔΙΚΕΣ ΤΟΥ ΘΕΑΤΡΟΠΑΙΔΑΓΩΓΙΚΕΣ ΔΡΑΣΤΗΡΙΟΤΗΤΕΣ ΓΙΑ ΤΟΥΣ ΜΑΘΗΤΕΣ ΚΑΙ ΤΙΣ ΜΑΘΗΤΡΙΕΣ ΤΟΥ </a:t>
            </a:r>
            <a:endParaRPr lang="en-GB" altLang="en-US" dirty="0"/>
          </a:p>
        </p:txBody>
      </p:sp>
      <p:sp>
        <p:nvSpPr>
          <p:cNvPr id="50180" name="Slide Number Placeholder 3">
            <a:extLst>
              <a:ext uri="{FF2B5EF4-FFF2-40B4-BE49-F238E27FC236}">
                <a16:creationId xmlns:a16="http://schemas.microsoft.com/office/drawing/2014/main" xmlns="" id="{D72FECF0-814C-FF4F-BD8B-858A967027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B293459-AEE4-C44A-9691-46FAE35453AA}" type="slidenum">
              <a:rPr lang="en-GB" altLang="en-US"/>
              <a:pPr/>
              <a:t>18</a:t>
            </a:fld>
            <a:endParaRPr lang="en-GB" altLang="en-US"/>
          </a:p>
        </p:txBody>
      </p:sp>
    </p:spTree>
    <p:extLst>
      <p:ext uri="{BB962C8B-B14F-4D97-AF65-F5344CB8AC3E}">
        <p14:creationId xmlns:p14="http://schemas.microsoft.com/office/powerpoint/2010/main" val="3405457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7F0795EF-B8A0-3D42-877F-6E3235CB0C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5B2A2844-EAF1-4D4F-9FEE-D03CC63CF674}"/>
              </a:ext>
            </a:extLst>
          </p:cNvPr>
          <p:cNvSpPr>
            <a:spLocks noGrp="1"/>
          </p:cNvSpPr>
          <p:nvPr>
            <p:ph type="body" idx="1"/>
          </p:nvPr>
        </p:nvSpPr>
        <p:spPr/>
        <p:txBody>
          <a:bodyPr/>
          <a:lstStyle/>
          <a:p>
            <a:r>
              <a:rPr lang="el-GR" altLang="en-US" dirty="0"/>
              <a:t>ΩΡΑ ΓΙΑ ΑΞΙΟΛΟΓΗΣΗ</a:t>
            </a:r>
            <a:endParaRPr lang="en-GB" altLang="en-US" dirty="0"/>
          </a:p>
        </p:txBody>
      </p:sp>
      <p:sp>
        <p:nvSpPr>
          <p:cNvPr id="52228" name="Slide Number Placeholder 3">
            <a:extLst>
              <a:ext uri="{FF2B5EF4-FFF2-40B4-BE49-F238E27FC236}">
                <a16:creationId xmlns:a16="http://schemas.microsoft.com/office/drawing/2014/main" xmlns="" id="{6302900B-50F9-E946-82AE-E731525A38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1AFCDB6-9278-0A4B-BCAF-03836D8F3E5C}" type="slidenum">
              <a:rPr lang="en-GB" altLang="en-US"/>
              <a:pPr/>
              <a:t>20</a:t>
            </a:fld>
            <a:endParaRPr lang="en-GB" altLang="en-US"/>
          </a:p>
        </p:txBody>
      </p:sp>
    </p:spTree>
    <p:extLst>
      <p:ext uri="{BB962C8B-B14F-4D97-AF65-F5344CB8AC3E}">
        <p14:creationId xmlns:p14="http://schemas.microsoft.com/office/powerpoint/2010/main" val="2909431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DB4609D7-34A2-8C4B-82EC-A2E0897FC3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F1FF0FE7-E2AB-2246-8786-7A16F87036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Σύνοψη μαθήματος</a:t>
            </a:r>
            <a:r>
              <a:rPr lang="en-GB" altLang="en-US" dirty="0"/>
              <a:t>/</a:t>
            </a:r>
            <a:r>
              <a:rPr lang="el-GR" altLang="en-US" dirty="0"/>
              <a:t>Αξιολόγηση</a:t>
            </a:r>
            <a:r>
              <a:rPr lang="en-GB" altLang="en-US" dirty="0"/>
              <a:t> </a:t>
            </a:r>
          </a:p>
        </p:txBody>
      </p:sp>
      <p:sp>
        <p:nvSpPr>
          <p:cNvPr id="54276" name="Slide Number Placeholder 3">
            <a:extLst>
              <a:ext uri="{FF2B5EF4-FFF2-40B4-BE49-F238E27FC236}">
                <a16:creationId xmlns:a16="http://schemas.microsoft.com/office/drawing/2014/main" xmlns="" id="{CA0650DB-C1ED-B046-9056-F77FF8CFA8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D4CA14-ACE0-0146-99A4-DB9EF642B457}" type="slidenum">
              <a:rPr lang="en-GB" altLang="en-US"/>
              <a:pPr/>
              <a:t>21</a:t>
            </a:fld>
            <a:endParaRPr lang="en-GB" altLang="en-US"/>
          </a:p>
        </p:txBody>
      </p:sp>
    </p:spTree>
    <p:extLst>
      <p:ext uri="{BB962C8B-B14F-4D97-AF65-F5344CB8AC3E}">
        <p14:creationId xmlns:p14="http://schemas.microsoft.com/office/powerpoint/2010/main" val="2917164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BD42D94C-0E82-BD45-9EF4-699407A1B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1218290E-A707-F54C-AAE2-62F92FDA67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dirty="0"/>
              <a:t>Περισσότερες θεματικές ενότητες είναι διαθέσιμες στο </a:t>
            </a:r>
            <a:r>
              <a:rPr lang="en-GB" altLang="en-US" dirty="0" err="1"/>
              <a:t>www.getcreativewithart.org</a:t>
            </a:r>
            <a:endParaRPr lang="en-GB" altLang="en-US" dirty="0"/>
          </a:p>
        </p:txBody>
      </p:sp>
      <p:sp>
        <p:nvSpPr>
          <p:cNvPr id="56324" name="Slide Number Placeholder 3">
            <a:extLst>
              <a:ext uri="{FF2B5EF4-FFF2-40B4-BE49-F238E27FC236}">
                <a16:creationId xmlns:a16="http://schemas.microsoft.com/office/drawing/2014/main" xmlns="" id="{D092F8E0-C9A4-694D-92E9-FE3A80BEAE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1C914B-C8A5-7B4F-B750-6C2ABA24C42A}" type="slidenum">
              <a:rPr lang="en-GB" altLang="en-US"/>
              <a:pPr/>
              <a:t>22</a:t>
            </a:fld>
            <a:endParaRPr lang="en-GB" altLang="en-US"/>
          </a:p>
        </p:txBody>
      </p:sp>
    </p:spTree>
    <p:extLst>
      <p:ext uri="{BB962C8B-B14F-4D97-AF65-F5344CB8AC3E}">
        <p14:creationId xmlns:p14="http://schemas.microsoft.com/office/powerpoint/2010/main" val="286589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78473817-B68D-C74A-941B-99BD22005E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E6223662-0519-F548-8BD6-77DE6CCDA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dirty="0"/>
              <a:t>ΣΤΟΧΟΙ</a:t>
            </a:r>
            <a:endParaRPr lang="en-GB" altLang="en-US" dirty="0"/>
          </a:p>
        </p:txBody>
      </p:sp>
      <p:sp>
        <p:nvSpPr>
          <p:cNvPr id="21508" name="Slide Number Placeholder 3">
            <a:extLst>
              <a:ext uri="{FF2B5EF4-FFF2-40B4-BE49-F238E27FC236}">
                <a16:creationId xmlns:a16="http://schemas.microsoft.com/office/drawing/2014/main" xmlns="" id="{055C4B00-E327-2645-A647-A0BDF48B16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2E70A0-833B-0A48-9017-22FF2C55C83E}" type="slidenum">
              <a:rPr lang="en-GB" altLang="en-US"/>
              <a:pPr/>
              <a:t>2</a:t>
            </a:fld>
            <a:endParaRPr lang="en-GB" altLang="en-US"/>
          </a:p>
        </p:txBody>
      </p:sp>
    </p:spTree>
    <p:extLst>
      <p:ext uri="{BB962C8B-B14F-4D97-AF65-F5344CB8AC3E}">
        <p14:creationId xmlns:p14="http://schemas.microsoft.com/office/powerpoint/2010/main" val="2522304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4CD37734-F8ED-DC44-BF47-7DD111129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F7005A77-9B48-434E-9625-6CBAD8BA7A66}"/>
              </a:ext>
            </a:extLst>
          </p:cNvPr>
          <p:cNvSpPr>
            <a:spLocks noGrp="1"/>
          </p:cNvSpPr>
          <p:nvPr>
            <p:ph type="body" idx="1"/>
          </p:nvPr>
        </p:nvSpPr>
        <p:spPr/>
        <p:txBody>
          <a:bodyPr/>
          <a:lstStyle/>
          <a:p>
            <a:pPr eaLnBrk="1" fontAlgn="auto" hangingPunct="1">
              <a:spcBef>
                <a:spcPts val="0"/>
              </a:spcBef>
              <a:spcAft>
                <a:spcPts val="0"/>
              </a:spcAft>
              <a:defRPr/>
            </a:pPr>
            <a:r>
              <a:rPr lang="el-GR" dirty="0"/>
              <a:t>Τι σημαίνει το θέμα; / Συζητήστε σε ζευγάρια τι πιστεύετε ότι είναι και τι σημαίνει για εσάς…. Μοιραστείτε τις σκέψεις σας με όλη την τάξη</a:t>
            </a:r>
            <a:endParaRPr lang="en-GB" dirty="0">
              <a:solidFill>
                <a:schemeClr val="accent6"/>
              </a:solidFill>
            </a:endParaRPr>
          </a:p>
        </p:txBody>
      </p:sp>
      <p:sp>
        <p:nvSpPr>
          <p:cNvPr id="23556" name="Slide Number Placeholder 3">
            <a:extLst>
              <a:ext uri="{FF2B5EF4-FFF2-40B4-BE49-F238E27FC236}">
                <a16:creationId xmlns:a16="http://schemas.microsoft.com/office/drawing/2014/main" xmlns="" id="{A66731F8-C3D9-A54C-AFEC-A16DF43086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370A62-6BFC-1C4D-A25D-DC7210AEEE47}" type="slidenum">
              <a:rPr lang="en-GB" altLang="en-US"/>
              <a:pPr/>
              <a:t>3</a:t>
            </a:fld>
            <a:endParaRPr lang="en-GB" altLang="en-US"/>
          </a:p>
        </p:txBody>
      </p:sp>
    </p:spTree>
    <p:extLst>
      <p:ext uri="{BB962C8B-B14F-4D97-AF65-F5344CB8AC3E}">
        <p14:creationId xmlns:p14="http://schemas.microsoft.com/office/powerpoint/2010/main" val="30341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52B78B88-0B21-2D44-BA63-A93E925B7E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CC5A2447-D296-2948-99DD-9654DC4C4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Τι πιστεύετε ότι είναι σημαντικό; </a:t>
            </a:r>
            <a:endParaRPr lang="en-GB" altLang="en-US" dirty="0"/>
          </a:p>
        </p:txBody>
      </p:sp>
      <p:sp>
        <p:nvSpPr>
          <p:cNvPr id="25604" name="Slide Number Placeholder 3">
            <a:extLst>
              <a:ext uri="{FF2B5EF4-FFF2-40B4-BE49-F238E27FC236}">
                <a16:creationId xmlns:a16="http://schemas.microsoft.com/office/drawing/2014/main" xmlns="" id="{C7E82CDD-0056-6840-A975-6B07064F57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38B7819-1EC0-2C45-862A-79C862D3C622}" type="slidenum">
              <a:rPr lang="en-GB" altLang="en-US"/>
              <a:pPr/>
              <a:t>4</a:t>
            </a:fld>
            <a:endParaRPr lang="en-GB" altLang="en-US"/>
          </a:p>
        </p:txBody>
      </p:sp>
    </p:spTree>
    <p:extLst>
      <p:ext uri="{BB962C8B-B14F-4D97-AF65-F5344CB8AC3E}">
        <p14:creationId xmlns:p14="http://schemas.microsoft.com/office/powerpoint/2010/main" val="410925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7D83CA25-B8AA-B947-ACF1-C30EEEA9D7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A50F8C6B-1D91-2D4F-9465-7076C9FEEE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a:effectLst/>
              </a:rPr>
              <a:t>Χρησιμοποιώντας συγκεκριμένες μεθόδους; Δείχνοντας συγκεκριμένα θέματα ή αντικείμενα; Για συγκεκριμένους σκοπούς; Πώς θα το απεικόνιζες αν ήσουν εσύ ο καλλιτέχνης;</a:t>
            </a:r>
          </a:p>
          <a:p>
            <a:pPr eaLnBrk="1" hangingPunct="1">
              <a:spcBef>
                <a:spcPct val="0"/>
              </a:spcBef>
            </a:pPr>
            <a:endParaRPr lang="en-GB" altLang="en-US" dirty="0"/>
          </a:p>
        </p:txBody>
      </p:sp>
      <p:sp>
        <p:nvSpPr>
          <p:cNvPr id="27652" name="Slide Number Placeholder 3">
            <a:extLst>
              <a:ext uri="{FF2B5EF4-FFF2-40B4-BE49-F238E27FC236}">
                <a16:creationId xmlns:a16="http://schemas.microsoft.com/office/drawing/2014/main" xmlns="" id="{69FD132C-F2F3-0543-B017-0C3FC2FDAC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C3AD045-03A1-3F4D-B1DF-862A374509A7}" type="slidenum">
              <a:rPr lang="en-GB" altLang="en-US"/>
              <a:pPr/>
              <a:t>5</a:t>
            </a:fld>
            <a:endParaRPr lang="en-GB" altLang="en-US"/>
          </a:p>
        </p:txBody>
      </p:sp>
    </p:spTree>
    <p:extLst>
      <p:ext uri="{BB962C8B-B14F-4D97-AF65-F5344CB8AC3E}">
        <p14:creationId xmlns:p14="http://schemas.microsoft.com/office/powerpoint/2010/main" val="89015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488D0E56-F975-9249-97E9-12148CAA6E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A2A6DD47-32F2-F846-9480-D093F90778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dirty="0"/>
              <a:t>Ποια είναι τα φυσικά χαρακτηριστικά του έργου τέχνης και ποια η ιστορική του σημασία; Πώς μπορεί να επηρεάσει τα συναισθήματά μας; </a:t>
            </a:r>
            <a:endParaRPr lang="en-GB" altLang="en-US" dirty="0"/>
          </a:p>
        </p:txBody>
      </p:sp>
      <p:sp>
        <p:nvSpPr>
          <p:cNvPr id="29700" name="Slide Number Placeholder 3">
            <a:extLst>
              <a:ext uri="{FF2B5EF4-FFF2-40B4-BE49-F238E27FC236}">
                <a16:creationId xmlns:a16="http://schemas.microsoft.com/office/drawing/2014/main" xmlns="" id="{6FA865EC-05D5-4C44-8F4F-4AB383C566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BB360F0-D1BE-0C4A-B726-C5F19FB8900C}" type="slidenum">
              <a:rPr lang="en-GB" altLang="en-US"/>
              <a:pPr/>
              <a:t>6</a:t>
            </a:fld>
            <a:endParaRPr lang="en-GB" altLang="en-US"/>
          </a:p>
        </p:txBody>
      </p:sp>
    </p:spTree>
    <p:extLst>
      <p:ext uri="{BB962C8B-B14F-4D97-AF65-F5344CB8AC3E}">
        <p14:creationId xmlns:p14="http://schemas.microsoft.com/office/powerpoint/2010/main" val="47749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515C1B55-C97F-B04E-981D-549386873C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48AFA49F-4140-0043-BC26-FEDB16EF6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Ποια συναισθήματα μάς δημιουργούνται από αυτό το έργο τέχνης;</a:t>
            </a:r>
            <a:endParaRPr lang="en-GB" altLang="en-US" dirty="0"/>
          </a:p>
        </p:txBody>
      </p:sp>
      <p:sp>
        <p:nvSpPr>
          <p:cNvPr id="31748" name="Slide Number Placeholder 3">
            <a:extLst>
              <a:ext uri="{FF2B5EF4-FFF2-40B4-BE49-F238E27FC236}">
                <a16:creationId xmlns:a16="http://schemas.microsoft.com/office/drawing/2014/main" xmlns="" id="{06AF0D40-303E-F444-A64A-32F3873BC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2823D70-4491-DD48-90C0-0DDB796A3624}" type="slidenum">
              <a:rPr lang="en-GB" altLang="en-US"/>
              <a:pPr/>
              <a:t>7</a:t>
            </a:fld>
            <a:endParaRPr lang="en-GB" altLang="en-US"/>
          </a:p>
        </p:txBody>
      </p:sp>
    </p:spTree>
    <p:extLst>
      <p:ext uri="{BB962C8B-B14F-4D97-AF65-F5344CB8AC3E}">
        <p14:creationId xmlns:p14="http://schemas.microsoft.com/office/powerpoint/2010/main" val="412293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41636D10-AB3A-AB4C-B40C-73B4FD1CB8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D8E4942C-6E27-1C41-8583-4FDE7CD97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Συζητήστε για τον καλλιτέχνη και το έργο τέχνης. </a:t>
            </a:r>
            <a:endParaRPr lang="en-GB" altLang="en-US" dirty="0"/>
          </a:p>
        </p:txBody>
      </p:sp>
      <p:sp>
        <p:nvSpPr>
          <p:cNvPr id="33796" name="Slide Number Placeholder 3">
            <a:extLst>
              <a:ext uri="{FF2B5EF4-FFF2-40B4-BE49-F238E27FC236}">
                <a16:creationId xmlns:a16="http://schemas.microsoft.com/office/drawing/2014/main" xmlns="" id="{A9C601ED-D8D2-6547-BCDA-51FECA4160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8D3FBE-2032-AB49-B114-03BFC1F3F99C}" type="slidenum">
              <a:rPr lang="en-GB" altLang="en-US"/>
              <a:pPr/>
              <a:t>8</a:t>
            </a:fld>
            <a:endParaRPr lang="en-GB" altLang="en-US"/>
          </a:p>
        </p:txBody>
      </p:sp>
    </p:spTree>
    <p:extLst>
      <p:ext uri="{BB962C8B-B14F-4D97-AF65-F5344CB8AC3E}">
        <p14:creationId xmlns:p14="http://schemas.microsoft.com/office/powerpoint/2010/main" val="3118353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16CACDCF-F5BF-2442-ACD2-EAFB45193D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CD39366E-9951-F547-9E20-026065D1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l-GR" dirty="0"/>
              <a:t>Συζητήστε για την καλλιτέχνιδα και το έργο τέχνης/ΣΥΓΚΡΙΣΗ ΚΑΙ ΑΝΤΙΘΕΣΗ ΜΕ ΤΟ ΚΥΡΙΟ ΕΡΓΟ</a:t>
            </a:r>
            <a:endParaRPr lang="en-GB" altLang="en-US" dirty="0"/>
          </a:p>
        </p:txBody>
      </p:sp>
      <p:sp>
        <p:nvSpPr>
          <p:cNvPr id="35844" name="Slide Number Placeholder 3">
            <a:extLst>
              <a:ext uri="{FF2B5EF4-FFF2-40B4-BE49-F238E27FC236}">
                <a16:creationId xmlns:a16="http://schemas.microsoft.com/office/drawing/2014/main" xmlns="" id="{77BC6FB2-224A-9E4F-B333-C7100792AF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F371F5-7490-E14E-8787-F273B8E6143A}" type="slidenum">
              <a:rPr lang="en-GB" altLang="en-US"/>
              <a:pPr/>
              <a:t>9</a:t>
            </a:fld>
            <a:endParaRPr lang="en-GB" altLang="en-US"/>
          </a:p>
        </p:txBody>
      </p:sp>
    </p:spTree>
    <p:extLst>
      <p:ext uri="{BB962C8B-B14F-4D97-AF65-F5344CB8AC3E}">
        <p14:creationId xmlns:p14="http://schemas.microsoft.com/office/powerpoint/2010/main" val="74536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5">
            <a:extLst>
              <a:ext uri="{FF2B5EF4-FFF2-40B4-BE49-F238E27FC236}">
                <a16:creationId xmlns:a16="http://schemas.microsoft.com/office/drawing/2014/main" xmlns="" id="{64855575-9AB8-EF49-8CB5-1080D4E0126E}"/>
              </a:ext>
            </a:extLst>
          </p:cNvPr>
          <p:cNvSpPr>
            <a:spLocks noGrp="1"/>
          </p:cNvSpPr>
          <p:nvPr>
            <p:ph type="sldNum" sz="quarter" idx="10"/>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935DDB2B-5F56-A54F-B962-EE2F9A58B084}" type="slidenum">
              <a:rPr lang="en-GB" altLang="en-US"/>
              <a:pPr/>
              <a:t>‹#›</a:t>
            </a:fld>
            <a:endParaRPr lang="en-GB" altLang="en-US"/>
          </a:p>
        </p:txBody>
      </p:sp>
    </p:spTree>
    <p:extLst>
      <p:ext uri="{BB962C8B-B14F-4D97-AF65-F5344CB8AC3E}">
        <p14:creationId xmlns:p14="http://schemas.microsoft.com/office/powerpoint/2010/main" val="280650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191CB18-7937-774E-A28B-3C9D0ECBB66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7856B15D-61B8-3F40-8A17-8277B242BDE7}" type="datetimeFigureOut">
              <a:rPr lang="en-GB"/>
              <a:pPr>
                <a:defRPr/>
              </a:pPr>
              <a:t>02/04/2023</a:t>
            </a:fld>
            <a:endParaRPr lang="en-GB" dirty="0"/>
          </a:p>
        </p:txBody>
      </p:sp>
      <p:sp>
        <p:nvSpPr>
          <p:cNvPr id="5" name="Slide Number Placeholder 5">
            <a:extLst>
              <a:ext uri="{FF2B5EF4-FFF2-40B4-BE49-F238E27FC236}">
                <a16:creationId xmlns:a16="http://schemas.microsoft.com/office/drawing/2014/main" xmlns="" id="{122EE49A-30A0-DF48-9FD7-6CA541ED7F40}"/>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0A759CE-A50D-9842-9133-BC8237E71AD5}" type="slidenum">
              <a:rPr lang="en-GB" altLang="en-US"/>
              <a:pPr/>
              <a:t>‹#›</a:t>
            </a:fld>
            <a:endParaRPr lang="en-GB" altLang="en-US"/>
          </a:p>
        </p:txBody>
      </p:sp>
    </p:spTree>
    <p:extLst>
      <p:ext uri="{BB962C8B-B14F-4D97-AF65-F5344CB8AC3E}">
        <p14:creationId xmlns:p14="http://schemas.microsoft.com/office/powerpoint/2010/main" val="2492659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52AB644-A140-5349-B874-092C151E2FF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9C4E78F8-DE10-ED43-99F2-23B14D3E4F0D}" type="datetimeFigureOut">
              <a:rPr lang="en-GB"/>
              <a:pPr>
                <a:defRPr/>
              </a:pPr>
              <a:t>02/04/2023</a:t>
            </a:fld>
            <a:endParaRPr lang="en-GB" dirty="0"/>
          </a:p>
        </p:txBody>
      </p:sp>
      <p:sp>
        <p:nvSpPr>
          <p:cNvPr id="5" name="Slide Number Placeholder 5">
            <a:extLst>
              <a:ext uri="{FF2B5EF4-FFF2-40B4-BE49-F238E27FC236}">
                <a16:creationId xmlns:a16="http://schemas.microsoft.com/office/drawing/2014/main" xmlns="" id="{171C58CC-A20D-D647-8CD4-76EAF0FEB289}"/>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0D87F32-0FBB-EB4F-98B7-C31D4CAB198A}" type="slidenum">
              <a:rPr lang="en-GB" altLang="en-US"/>
              <a:pPr/>
              <a:t>‹#›</a:t>
            </a:fld>
            <a:endParaRPr lang="en-GB" altLang="en-US"/>
          </a:p>
        </p:txBody>
      </p:sp>
    </p:spTree>
    <p:extLst>
      <p:ext uri="{BB962C8B-B14F-4D97-AF65-F5344CB8AC3E}">
        <p14:creationId xmlns:p14="http://schemas.microsoft.com/office/powerpoint/2010/main" val="419470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4" name="Date Placeholder 7">
            <a:extLst>
              <a:ext uri="{FF2B5EF4-FFF2-40B4-BE49-F238E27FC236}">
                <a16:creationId xmlns:a16="http://schemas.microsoft.com/office/drawing/2014/main" xmlns="" id="{20887444-635E-A94B-9C5E-C7084C7FEB9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DA75472-A2B2-4D99-9D5D-B76258FC6896}" type="datetime1">
              <a:rPr lang="en-GB"/>
              <a:pPr>
                <a:defRPr/>
              </a:pPr>
              <a:t>02/04/2023</a:t>
            </a:fld>
            <a:endParaRPr lang="en-GB" dirty="0"/>
          </a:p>
        </p:txBody>
      </p:sp>
      <p:sp>
        <p:nvSpPr>
          <p:cNvPr id="5" name="Footer Placeholder 8">
            <a:extLst>
              <a:ext uri="{FF2B5EF4-FFF2-40B4-BE49-F238E27FC236}">
                <a16:creationId xmlns:a16="http://schemas.microsoft.com/office/drawing/2014/main" xmlns="" id="{C305B6F0-6CBD-2C4E-9ED4-E5DAD51AE8A4}"/>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en-GB"/>
          </a:p>
        </p:txBody>
      </p:sp>
      <p:sp>
        <p:nvSpPr>
          <p:cNvPr id="6" name="Slide Number Placeholder 9">
            <a:extLst>
              <a:ext uri="{FF2B5EF4-FFF2-40B4-BE49-F238E27FC236}">
                <a16:creationId xmlns:a16="http://schemas.microsoft.com/office/drawing/2014/main" xmlns="" id="{CCC0151C-C3F4-954D-851A-E2B0DEBC33D7}"/>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82E71BC9-1643-A54A-9F56-ADE9AFF96DBA}" type="slidenum">
              <a:rPr lang="en-GB" altLang="en-US"/>
              <a:pPr/>
              <a:t>‹#›</a:t>
            </a:fld>
            <a:endParaRPr lang="en-GB" altLang="en-US"/>
          </a:p>
        </p:txBody>
      </p:sp>
    </p:spTree>
    <p:extLst>
      <p:ext uri="{BB962C8B-B14F-4D97-AF65-F5344CB8AC3E}">
        <p14:creationId xmlns:p14="http://schemas.microsoft.com/office/powerpoint/2010/main" val="147421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541737F3-CF23-7844-8CDA-B11103DC65D2}"/>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F0EC0FD-F6C7-44DD-B05F-9F722E41B7C8}" type="datetime1">
              <a:rPr lang="en-GB"/>
              <a:pPr>
                <a:defRPr/>
              </a:pPr>
              <a:t>02/04/2023</a:t>
            </a:fld>
            <a:endParaRPr lang="en-GB" dirty="0"/>
          </a:p>
        </p:txBody>
      </p:sp>
      <p:sp>
        <p:nvSpPr>
          <p:cNvPr id="4" name="Footer Placeholder 3">
            <a:extLst>
              <a:ext uri="{FF2B5EF4-FFF2-40B4-BE49-F238E27FC236}">
                <a16:creationId xmlns:a16="http://schemas.microsoft.com/office/drawing/2014/main" xmlns="" id="{F068DCA0-6052-0243-A0F8-44F07C67B5FC}"/>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en-GB"/>
          </a:p>
        </p:txBody>
      </p:sp>
      <p:sp>
        <p:nvSpPr>
          <p:cNvPr id="5" name="Slide Number Placeholder 4">
            <a:extLst>
              <a:ext uri="{FF2B5EF4-FFF2-40B4-BE49-F238E27FC236}">
                <a16:creationId xmlns:a16="http://schemas.microsoft.com/office/drawing/2014/main" xmlns="" id="{16A6E75C-5091-D443-9378-7B023444D4ED}"/>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94E233A-CA74-D84E-B97F-7DCCFE098525}" type="slidenum">
              <a:rPr lang="en-GB" altLang="en-US"/>
              <a:pPr/>
              <a:t>‹#›</a:t>
            </a:fld>
            <a:endParaRPr lang="en-GB" altLang="en-US"/>
          </a:p>
        </p:txBody>
      </p:sp>
    </p:spTree>
    <p:extLst>
      <p:ext uri="{BB962C8B-B14F-4D97-AF65-F5344CB8AC3E}">
        <p14:creationId xmlns:p14="http://schemas.microsoft.com/office/powerpoint/2010/main" val="2192997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4" name="Date Placeholder 7">
            <a:extLst>
              <a:ext uri="{FF2B5EF4-FFF2-40B4-BE49-F238E27FC236}">
                <a16:creationId xmlns:a16="http://schemas.microsoft.com/office/drawing/2014/main" xmlns="" id="{6E09754C-2817-A044-9690-86CB247114C4}"/>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fld id="{1DA75472-A2B2-4D99-9D5D-B76258FC6896}" type="datetime1">
              <a:rPr lang="en-GB"/>
              <a:pPr>
                <a:defRPr/>
              </a:pPr>
              <a:t>02/04/2023</a:t>
            </a:fld>
            <a:endParaRPr lang="en-GB" dirty="0"/>
          </a:p>
        </p:txBody>
      </p:sp>
      <p:sp>
        <p:nvSpPr>
          <p:cNvPr id="5" name="Footer Placeholder 8">
            <a:extLst>
              <a:ext uri="{FF2B5EF4-FFF2-40B4-BE49-F238E27FC236}">
                <a16:creationId xmlns:a16="http://schemas.microsoft.com/office/drawing/2014/main" xmlns="" id="{3FD34B85-5989-4643-A533-D2CE50C44E7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endParaRPr lang="en-GB"/>
          </a:p>
        </p:txBody>
      </p:sp>
      <p:sp>
        <p:nvSpPr>
          <p:cNvPr id="6" name="Slide Number Placeholder 9">
            <a:extLst>
              <a:ext uri="{FF2B5EF4-FFF2-40B4-BE49-F238E27FC236}">
                <a16:creationId xmlns:a16="http://schemas.microsoft.com/office/drawing/2014/main" xmlns="" id="{0D40E83C-302C-9F42-808A-0086E51AFB53}"/>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CA271FA3-5774-6D45-9E92-C76E256CE002}" type="slidenum">
              <a:rPr lang="en-GB" altLang="en-US"/>
              <a:pPr/>
              <a:t>‹#›</a:t>
            </a:fld>
            <a:endParaRPr lang="en-GB" altLang="en-US"/>
          </a:p>
        </p:txBody>
      </p:sp>
    </p:spTree>
    <p:extLst>
      <p:ext uri="{BB962C8B-B14F-4D97-AF65-F5344CB8AC3E}">
        <p14:creationId xmlns:p14="http://schemas.microsoft.com/office/powerpoint/2010/main" val="315119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C0773AB4-E96C-B34D-A5CF-5AEB92F2B96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fld id="{DF0EC0FD-F6C7-44DD-B05F-9F722E41B7C8}" type="datetime1">
              <a:rPr lang="en-GB"/>
              <a:pPr>
                <a:defRPr/>
              </a:pPr>
              <a:t>02/04/2023</a:t>
            </a:fld>
            <a:endParaRPr lang="en-GB" dirty="0"/>
          </a:p>
        </p:txBody>
      </p:sp>
      <p:sp>
        <p:nvSpPr>
          <p:cNvPr id="4" name="Footer Placeholder 3">
            <a:extLst>
              <a:ext uri="{FF2B5EF4-FFF2-40B4-BE49-F238E27FC236}">
                <a16:creationId xmlns:a16="http://schemas.microsoft.com/office/drawing/2014/main" xmlns="" id="{E364D06B-515C-394F-B5F1-67C95BDC1765}"/>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endParaRPr lang="en-GB"/>
          </a:p>
        </p:txBody>
      </p:sp>
      <p:sp>
        <p:nvSpPr>
          <p:cNvPr id="5" name="Slide Number Placeholder 4">
            <a:extLst>
              <a:ext uri="{FF2B5EF4-FFF2-40B4-BE49-F238E27FC236}">
                <a16:creationId xmlns:a16="http://schemas.microsoft.com/office/drawing/2014/main" xmlns="" id="{9921362B-3838-A94A-B351-0E1AD5C7A986}"/>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fld id="{58E3708D-2C16-D14C-96B0-7F0178BB943D}" type="slidenum">
              <a:rPr lang="en-GB" altLang="en-US"/>
              <a:pPr/>
              <a:t>‹#›</a:t>
            </a:fld>
            <a:endParaRPr lang="en-GB" altLang="en-US"/>
          </a:p>
        </p:txBody>
      </p:sp>
    </p:spTree>
    <p:extLst>
      <p:ext uri="{BB962C8B-B14F-4D97-AF65-F5344CB8AC3E}">
        <p14:creationId xmlns:p14="http://schemas.microsoft.com/office/powerpoint/2010/main" val="15554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E1B476C-DB5B-A244-B30B-CCFF0BAFB5D6}"/>
              </a:ext>
            </a:extLst>
          </p:cNvPr>
          <p:cNvSpPr txBox="1">
            <a:spLocks/>
          </p:cNvSpPr>
          <p:nvPr userDrawn="1"/>
        </p:nvSpPr>
        <p:spPr>
          <a:xfrm>
            <a:off x="4038600" y="6356350"/>
            <a:ext cx="4114800"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prstClr val="black">
                  <a:tint val="75000"/>
                </a:prstClr>
              </a:solidFill>
            </a:endParaRPr>
          </a:p>
        </p:txBody>
      </p:sp>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471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01DA594-61F6-194A-83CA-AE6829A2B09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61132C0D-AE2C-5C4A-BF17-AB84D7008947}" type="datetimeFigureOut">
              <a:rPr lang="en-GB"/>
              <a:pPr>
                <a:defRPr/>
              </a:pPr>
              <a:t>02/04/2023</a:t>
            </a:fld>
            <a:endParaRPr lang="en-GB" dirty="0"/>
          </a:p>
        </p:txBody>
      </p:sp>
      <p:sp>
        <p:nvSpPr>
          <p:cNvPr id="5" name="Slide Number Placeholder 5">
            <a:extLst>
              <a:ext uri="{FF2B5EF4-FFF2-40B4-BE49-F238E27FC236}">
                <a16:creationId xmlns:a16="http://schemas.microsoft.com/office/drawing/2014/main" xmlns="" id="{73084315-732A-E04F-8026-AC8A2FE3730C}"/>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D308EF53-C74C-C748-B760-BC53AAA2C90A}" type="slidenum">
              <a:rPr lang="en-GB" altLang="en-US"/>
              <a:pPr/>
              <a:t>‹#›</a:t>
            </a:fld>
            <a:endParaRPr lang="en-GB" altLang="en-US"/>
          </a:p>
        </p:txBody>
      </p:sp>
    </p:spTree>
    <p:extLst>
      <p:ext uri="{BB962C8B-B14F-4D97-AF65-F5344CB8AC3E}">
        <p14:creationId xmlns:p14="http://schemas.microsoft.com/office/powerpoint/2010/main" val="20370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0325C98-90C4-0241-BBD5-AD6C40451EC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CBC4B535-99D8-E741-B2FE-44CB59FC2A11}" type="datetimeFigureOut">
              <a:rPr lang="en-GB"/>
              <a:pPr>
                <a:defRPr/>
              </a:pPr>
              <a:t>02/04/2023</a:t>
            </a:fld>
            <a:endParaRPr lang="en-GB" dirty="0"/>
          </a:p>
        </p:txBody>
      </p:sp>
      <p:sp>
        <p:nvSpPr>
          <p:cNvPr id="6" name="Slide Number Placeholder 6">
            <a:extLst>
              <a:ext uri="{FF2B5EF4-FFF2-40B4-BE49-F238E27FC236}">
                <a16:creationId xmlns:a16="http://schemas.microsoft.com/office/drawing/2014/main" xmlns="" id="{31375F0C-82DA-F140-B4B6-08772DA47D94}"/>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9B85367-4ED1-6B4C-A8A7-A10C9D9659B8}" type="slidenum">
              <a:rPr lang="en-GB" altLang="en-US"/>
              <a:pPr/>
              <a:t>‹#›</a:t>
            </a:fld>
            <a:endParaRPr lang="en-GB" altLang="en-US"/>
          </a:p>
        </p:txBody>
      </p:sp>
    </p:spTree>
    <p:extLst>
      <p:ext uri="{BB962C8B-B14F-4D97-AF65-F5344CB8AC3E}">
        <p14:creationId xmlns:p14="http://schemas.microsoft.com/office/powerpoint/2010/main" val="273629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E8FBF16-1099-084C-B643-523C24886B0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C3294BC3-57C8-6E41-A91D-0450347DB3B6}" type="datetimeFigureOut">
              <a:rPr lang="en-GB"/>
              <a:pPr>
                <a:defRPr/>
              </a:pPr>
              <a:t>02/04/2023</a:t>
            </a:fld>
            <a:endParaRPr lang="en-GB" dirty="0"/>
          </a:p>
        </p:txBody>
      </p:sp>
      <p:sp>
        <p:nvSpPr>
          <p:cNvPr id="8" name="Slide Number Placeholder 8">
            <a:extLst>
              <a:ext uri="{FF2B5EF4-FFF2-40B4-BE49-F238E27FC236}">
                <a16:creationId xmlns:a16="http://schemas.microsoft.com/office/drawing/2014/main" xmlns="" id="{0591A408-97E5-0245-936D-E6384142C69A}"/>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151E2A8F-8A34-A44A-B84E-C5AB0872051E}" type="slidenum">
              <a:rPr lang="en-GB" altLang="en-US"/>
              <a:pPr/>
              <a:t>‹#›</a:t>
            </a:fld>
            <a:endParaRPr lang="en-GB" altLang="en-US"/>
          </a:p>
        </p:txBody>
      </p:sp>
    </p:spTree>
    <p:extLst>
      <p:ext uri="{BB962C8B-B14F-4D97-AF65-F5344CB8AC3E}">
        <p14:creationId xmlns:p14="http://schemas.microsoft.com/office/powerpoint/2010/main" val="358683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1837D48-D3C6-F34D-8491-3DD68B148BB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6CE32583-6725-9A45-A08F-326745CDB1C0}" type="datetimeFigureOut">
              <a:rPr lang="en-GB"/>
              <a:pPr>
                <a:defRPr/>
              </a:pPr>
              <a:t>02/04/2023</a:t>
            </a:fld>
            <a:endParaRPr lang="en-GB" dirty="0"/>
          </a:p>
        </p:txBody>
      </p:sp>
      <p:sp>
        <p:nvSpPr>
          <p:cNvPr id="4" name="Slide Number Placeholder 4">
            <a:extLst>
              <a:ext uri="{FF2B5EF4-FFF2-40B4-BE49-F238E27FC236}">
                <a16:creationId xmlns:a16="http://schemas.microsoft.com/office/drawing/2014/main" xmlns="" id="{A5B7DCCB-1720-0E4B-8E51-746D98A6A1F9}"/>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771AE772-2214-DC48-8E27-F0FD598483FA}" type="slidenum">
              <a:rPr lang="en-GB" altLang="en-US"/>
              <a:pPr/>
              <a:t>‹#›</a:t>
            </a:fld>
            <a:endParaRPr lang="en-GB" altLang="en-US"/>
          </a:p>
        </p:txBody>
      </p:sp>
    </p:spTree>
    <p:extLst>
      <p:ext uri="{BB962C8B-B14F-4D97-AF65-F5344CB8AC3E}">
        <p14:creationId xmlns:p14="http://schemas.microsoft.com/office/powerpoint/2010/main" val="245129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F7BB121-B896-0741-9461-E90908D3FBD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43D93E63-AD38-4F4B-8E63-CB4223A0DCBF}" type="datetimeFigureOut">
              <a:rPr lang="en-GB"/>
              <a:pPr>
                <a:defRPr/>
              </a:pPr>
              <a:t>02/04/2023</a:t>
            </a:fld>
            <a:endParaRPr lang="en-GB" dirty="0"/>
          </a:p>
        </p:txBody>
      </p:sp>
      <p:sp>
        <p:nvSpPr>
          <p:cNvPr id="3" name="Slide Number Placeholder 3">
            <a:extLst>
              <a:ext uri="{FF2B5EF4-FFF2-40B4-BE49-F238E27FC236}">
                <a16:creationId xmlns:a16="http://schemas.microsoft.com/office/drawing/2014/main" xmlns="" id="{5ACD9AF2-9713-5448-8269-BB720464DFEF}"/>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CCC29CDF-2D9E-2E4A-996D-A69189EA62D2}" type="slidenum">
              <a:rPr lang="en-GB" altLang="en-US"/>
              <a:pPr/>
              <a:t>‹#›</a:t>
            </a:fld>
            <a:endParaRPr lang="en-GB" altLang="en-US"/>
          </a:p>
        </p:txBody>
      </p:sp>
    </p:spTree>
    <p:extLst>
      <p:ext uri="{BB962C8B-B14F-4D97-AF65-F5344CB8AC3E}">
        <p14:creationId xmlns:p14="http://schemas.microsoft.com/office/powerpoint/2010/main" val="184696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060A84C-9114-AB48-8BE2-26D042348378}"/>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90CDB39-7497-E046-9A25-7432015C64D0}" type="datetimeFigureOut">
              <a:rPr lang="en-GB"/>
              <a:pPr>
                <a:defRPr/>
              </a:pPr>
              <a:t>02/04/2023</a:t>
            </a:fld>
            <a:endParaRPr lang="en-GB" dirty="0"/>
          </a:p>
        </p:txBody>
      </p:sp>
      <p:sp>
        <p:nvSpPr>
          <p:cNvPr id="6" name="Slide Number Placeholder 6">
            <a:extLst>
              <a:ext uri="{FF2B5EF4-FFF2-40B4-BE49-F238E27FC236}">
                <a16:creationId xmlns:a16="http://schemas.microsoft.com/office/drawing/2014/main" xmlns="" id="{12D30903-C557-A54F-8A43-92D6773274A7}"/>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24913680-8007-9142-9A5D-FE9E79C73A17}" type="slidenum">
              <a:rPr lang="en-GB" altLang="en-US"/>
              <a:pPr/>
              <a:t>‹#›</a:t>
            </a:fld>
            <a:endParaRPr lang="en-GB" altLang="en-US"/>
          </a:p>
        </p:txBody>
      </p:sp>
    </p:spTree>
    <p:extLst>
      <p:ext uri="{BB962C8B-B14F-4D97-AF65-F5344CB8AC3E}">
        <p14:creationId xmlns:p14="http://schemas.microsoft.com/office/powerpoint/2010/main" val="82847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036C0A6-5C53-E047-A3B7-4AB785FFB479}"/>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6B73E88-0E60-D149-8732-C46E1957554C}" type="datetimeFigureOut">
              <a:rPr lang="en-GB"/>
              <a:pPr>
                <a:defRPr/>
              </a:pPr>
              <a:t>02/04/2023</a:t>
            </a:fld>
            <a:endParaRPr lang="en-GB" dirty="0"/>
          </a:p>
        </p:txBody>
      </p:sp>
      <p:sp>
        <p:nvSpPr>
          <p:cNvPr id="6" name="Slide Number Placeholder 6">
            <a:extLst>
              <a:ext uri="{FF2B5EF4-FFF2-40B4-BE49-F238E27FC236}">
                <a16:creationId xmlns:a16="http://schemas.microsoft.com/office/drawing/2014/main" xmlns="" id="{D4AB4CC0-14CB-EB45-B3ED-B280FFCC98A8}"/>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7818E0DC-180A-9C46-8357-AACEF4E21544}" type="slidenum">
              <a:rPr lang="en-GB" altLang="en-US"/>
              <a:pPr/>
              <a:t>‹#›</a:t>
            </a:fld>
            <a:endParaRPr lang="en-GB" altLang="en-US"/>
          </a:p>
        </p:txBody>
      </p:sp>
    </p:spTree>
    <p:extLst>
      <p:ext uri="{BB962C8B-B14F-4D97-AF65-F5344CB8AC3E}">
        <p14:creationId xmlns:p14="http://schemas.microsoft.com/office/powerpoint/2010/main" val="4008257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7C2B846-8213-9148-8BB1-6A16AD3D8B5E}"/>
              </a:ext>
            </a:extLst>
          </p:cNvPr>
          <p:cNvSpPr>
            <a:spLocks noGrp="1"/>
          </p:cNvSpPr>
          <p:nvPr>
            <p:ph type="title"/>
          </p:nvPr>
        </p:nvSpPr>
        <p:spPr bwMode="auto">
          <a:xfrm>
            <a:off x="428625" y="490538"/>
            <a:ext cx="1135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1A048C04-43B1-1A4D-B512-E3FB46C3F225}"/>
              </a:ext>
            </a:extLst>
          </p:cNvPr>
          <p:cNvSpPr>
            <a:spLocks noGrp="1"/>
          </p:cNvSpPr>
          <p:nvPr>
            <p:ph type="body" idx="1"/>
          </p:nvPr>
        </p:nvSpPr>
        <p:spPr bwMode="auto">
          <a:xfrm>
            <a:off x="450850" y="1825625"/>
            <a:ext cx="11328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11" name="Straight Connector 10">
            <a:extLst>
              <a:ext uri="{FF2B5EF4-FFF2-40B4-BE49-F238E27FC236}">
                <a16:creationId xmlns:a16="http://schemas.microsoft.com/office/drawing/2014/main" xmlns="" id="{4562D253-F445-E14F-BB7A-E524219E10AC}"/>
              </a:ext>
            </a:extLst>
          </p:cNvPr>
          <p:cNvCxnSpPr/>
          <p:nvPr userDrawn="1"/>
        </p:nvCxnSpPr>
        <p:spPr>
          <a:xfrm>
            <a:off x="428625" y="315913"/>
            <a:ext cx="11350625" cy="1587"/>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a:extLst>
              <a:ext uri="{FF2B5EF4-FFF2-40B4-BE49-F238E27FC236}">
                <a16:creationId xmlns:a16="http://schemas.microsoft.com/office/drawing/2014/main" xmlns="" id="{8A83CFDF-7888-F540-BA19-3235A90488DC}"/>
              </a:ext>
            </a:extLst>
          </p:cNvPr>
          <p:cNvPicPr>
            <a:picLocks noChangeAspect="1"/>
          </p:cNvPicPr>
          <p:nvPr userDrawn="1"/>
        </p:nvPicPr>
        <p:blipFill>
          <a:blip r:embed="rId17" cstate="print">
            <a:duotone>
              <a:prstClr val="black"/>
              <a:srgbClr val="35372F">
                <a:tint val="45000"/>
                <a:satMod val="400000"/>
              </a:srgbClr>
            </a:duotone>
          </a:blip>
          <a:stretch>
            <a:fillRect/>
          </a:stretch>
        </p:blipFill>
        <p:spPr>
          <a:xfrm>
            <a:off x="314008" y="6109816"/>
            <a:ext cx="1440364" cy="550699"/>
          </a:xfrm>
          <a:prstGeom prst="rect">
            <a:avLst/>
          </a:prstGeom>
        </p:spPr>
      </p:pic>
      <p:sp>
        <p:nvSpPr>
          <p:cNvPr id="1030" name="TextBox 11">
            <a:extLst>
              <a:ext uri="{FF2B5EF4-FFF2-40B4-BE49-F238E27FC236}">
                <a16:creationId xmlns:a16="http://schemas.microsoft.com/office/drawing/2014/main" xmlns="" id="{2CDB6D83-2658-0D49-907D-BFA4E7B1117C}"/>
              </a:ext>
            </a:extLst>
          </p:cNvPr>
          <p:cNvSpPr txBox="1">
            <a:spLocks noChangeArrowheads="1"/>
          </p:cNvSpPr>
          <p:nvPr userDrawn="1"/>
        </p:nvSpPr>
        <p:spPr bwMode="auto">
          <a:xfrm>
            <a:off x="8780463" y="6542088"/>
            <a:ext cx="3113087" cy="2841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a:solidFill>
                  <a:srgbClr val="35372F"/>
                </a:solidFill>
              </a:rPr>
              <a:t>COPYRIGHT@2019 THOUGHTBOX EDUCATION</a:t>
            </a:r>
          </a:p>
        </p:txBody>
      </p:sp>
      <p:cxnSp>
        <p:nvCxnSpPr>
          <p:cNvPr id="17" name="Straight Connector 16">
            <a:extLst>
              <a:ext uri="{FF2B5EF4-FFF2-40B4-BE49-F238E27FC236}">
                <a16:creationId xmlns:a16="http://schemas.microsoft.com/office/drawing/2014/main" xmlns="" id="{60CE836C-D253-004B-95EE-F3F2EDB668CC}"/>
              </a:ext>
            </a:extLst>
          </p:cNvPr>
          <p:cNvCxnSpPr/>
          <p:nvPr userDrawn="1"/>
        </p:nvCxnSpPr>
        <p:spPr>
          <a:xfrm>
            <a:off x="1754188" y="6534150"/>
            <a:ext cx="10025062" cy="7938"/>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1032" name="TextBox 9">
            <a:extLst>
              <a:ext uri="{FF2B5EF4-FFF2-40B4-BE49-F238E27FC236}">
                <a16:creationId xmlns:a16="http://schemas.microsoft.com/office/drawing/2014/main" xmlns="" id="{B61E571C-DFEF-EF47-9D44-344C397CBADA}"/>
              </a:ext>
            </a:extLst>
          </p:cNvPr>
          <p:cNvSpPr txBox="1">
            <a:spLocks noChangeArrowheads="1"/>
          </p:cNvSpPr>
          <p:nvPr userDrawn="1"/>
        </p:nvSpPr>
        <p:spPr bwMode="auto">
          <a:xfrm>
            <a:off x="346075" y="46038"/>
            <a:ext cx="4486275" cy="276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a:solidFill>
                  <a:srgbClr val="35372F"/>
                </a:solidFill>
                <a:latin typeface="Foco"/>
                <a:ea typeface="Foco"/>
                <a:cs typeface="Foco"/>
              </a:rPr>
              <a:t>EXPLORING THE NATURAL WORLD </a:t>
            </a:r>
            <a:r>
              <a:rPr lang="en-US" altLang="en-US" sz="1200">
                <a:solidFill>
                  <a:srgbClr val="35372F"/>
                </a:solidFill>
                <a:latin typeface="Foco"/>
                <a:ea typeface="Foco"/>
                <a:cs typeface="Foco"/>
              </a:rPr>
              <a:t>| Changing Climates | Lesson 1 </a:t>
            </a:r>
            <a:endParaRPr lang="en-US" altLang="en-US" sz="1200">
              <a:solidFill>
                <a:srgbClr val="35372F"/>
              </a:solidFill>
            </a:endParaRPr>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Lst>
  <p:txStyles>
    <p:titleStyle>
      <a:lvl1pPr algn="l" rtl="0" eaLnBrk="0" fontAlgn="base" hangingPunct="0">
        <a:lnSpc>
          <a:spcPct val="90000"/>
        </a:lnSpc>
        <a:spcBef>
          <a:spcPct val="0"/>
        </a:spcBef>
        <a:spcAft>
          <a:spcPct val="0"/>
        </a:spcAft>
        <a:defRPr sz="4400" kern="1200">
          <a:solidFill>
            <a:srgbClr val="35372F"/>
          </a:solidFill>
          <a:latin typeface="+mj-lt"/>
          <a:ea typeface="+mj-ea"/>
          <a:cs typeface="+mj-cs"/>
        </a:defRPr>
      </a:lvl1pPr>
      <a:lvl2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5pPr>
      <a:lvl6pPr marL="457200" algn="l" rtl="0" fontAlgn="base">
        <a:lnSpc>
          <a:spcPct val="90000"/>
        </a:lnSpc>
        <a:spcBef>
          <a:spcPct val="0"/>
        </a:spcBef>
        <a:spcAft>
          <a:spcPct val="0"/>
        </a:spcAft>
        <a:defRPr sz="4400">
          <a:solidFill>
            <a:srgbClr val="35372F"/>
          </a:solidFill>
          <a:latin typeface="Calibri Light" panose="020F0302020204030204" pitchFamily="34" charset="0"/>
        </a:defRPr>
      </a:lvl6pPr>
      <a:lvl7pPr marL="914400" algn="l" rtl="0" fontAlgn="base">
        <a:lnSpc>
          <a:spcPct val="90000"/>
        </a:lnSpc>
        <a:spcBef>
          <a:spcPct val="0"/>
        </a:spcBef>
        <a:spcAft>
          <a:spcPct val="0"/>
        </a:spcAft>
        <a:defRPr sz="4400">
          <a:solidFill>
            <a:srgbClr val="35372F"/>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35372F"/>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35372F"/>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Clr>
          <a:srgbClr val="35372F"/>
        </a:buClr>
        <a:buFont typeface="Arial" panose="020B0604020202020204" pitchFamily="34" charset="0"/>
        <a:buChar char="•"/>
        <a:defRPr sz="2800" kern="1200">
          <a:solidFill>
            <a:srgbClr val="35372F"/>
          </a:solidFill>
          <a:latin typeface="+mj-lt"/>
          <a:ea typeface="+mn-ea"/>
          <a:cs typeface="+mn-cs"/>
        </a:defRPr>
      </a:lvl1pPr>
      <a:lvl2pPr marL="6858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sz="2400" kern="1200">
          <a:solidFill>
            <a:srgbClr val="35372F"/>
          </a:solidFill>
          <a:latin typeface="+mj-lt"/>
          <a:ea typeface="+mn-ea"/>
          <a:cs typeface="+mn-cs"/>
        </a:defRPr>
      </a:lvl2pPr>
      <a:lvl3pPr marL="11430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sz="2000" kern="1200">
          <a:solidFill>
            <a:srgbClr val="35372F"/>
          </a:solidFill>
          <a:latin typeface="+mj-lt"/>
          <a:ea typeface="+mn-ea"/>
          <a:cs typeface="+mn-cs"/>
        </a:defRPr>
      </a:lvl3pPr>
      <a:lvl4pPr marL="16002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kern="1200">
          <a:solidFill>
            <a:srgbClr val="35372F"/>
          </a:solidFill>
          <a:latin typeface="+mj-lt"/>
          <a:ea typeface="+mn-ea"/>
          <a:cs typeface="+mn-cs"/>
        </a:defRPr>
      </a:lvl4pPr>
      <a:lvl5pPr marL="20574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rtsandculture.google.com/asset/prismi-lunari-fortunato-depero/pgE6H1u-H2m2-Q?h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27E80838-5053-EC4E-BA30-2ACBAAC5511C}"/>
              </a:ext>
            </a:extLst>
          </p:cNvPr>
          <p:cNvPicPr>
            <a:picLocks noChangeAspect="1"/>
          </p:cNvPicPr>
          <p:nvPr/>
        </p:nvPicPr>
        <p:blipFill>
          <a:blip r:embed="rId3" cstate="print">
            <a:extLst>
              <a:ext uri="{28A0092B-C50C-407E-A947-70E740481C1C}">
                <a14:useLocalDpi xmlns:a14="http://schemas.microsoft.com/office/drawing/2010/main" val="0"/>
              </a:ext>
            </a:extLst>
          </a:blip>
          <a:srcRect t="45580"/>
          <a:stretch>
            <a:fillRect/>
          </a:stretch>
        </p:blipFill>
        <p:spPr bwMode="auto">
          <a:xfrm>
            <a:off x="676275" y="0"/>
            <a:ext cx="508476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xmlns="" id="{A9326AC6-FE7E-1E49-911D-905F8972EADC}"/>
              </a:ext>
            </a:extLst>
          </p:cNvPr>
          <p:cNvSpPr>
            <a:spLocks noGrp="1"/>
          </p:cNvSpPr>
          <p:nvPr>
            <p:ph type="ctrTitle"/>
          </p:nvPr>
        </p:nvSpPr>
        <p:spPr>
          <a:xfrm flipH="1">
            <a:off x="-2" y="4065973"/>
            <a:ext cx="5202316" cy="1382327"/>
          </a:xfrm>
          <a:solidFill>
            <a:schemeClr val="bg1">
              <a:lumMod val="50000"/>
            </a:schemeClr>
          </a:solidFill>
          <a:ln>
            <a:solidFill>
              <a:schemeClr val="bg1"/>
            </a:solidFill>
          </a:ln>
        </p:spPr>
        <p:txBody>
          <a:bodyPr rtlCol="0">
            <a:normAutofit fontScale="90000"/>
          </a:bodyPr>
          <a:lstStyle/>
          <a:p>
            <a:pPr eaLnBrk="1" fontAlgn="auto" hangingPunct="1">
              <a:spcAft>
                <a:spcPts val="0"/>
              </a:spcAft>
              <a:defRPr/>
            </a:pPr>
            <a:r>
              <a:rPr lang="el-GR" sz="4800" b="1" dirty="0">
                <a:solidFill>
                  <a:prstClr val="white"/>
                </a:solidFill>
              </a:rPr>
              <a:t>ΕΝΟΤΗΤΑ</a:t>
            </a:r>
            <a:r>
              <a:rPr lang="en-GB" sz="4800" b="1" dirty="0">
                <a:solidFill>
                  <a:prstClr val="white"/>
                </a:solidFill>
              </a:rPr>
              <a:t> 6</a:t>
            </a:r>
            <a:r>
              <a:rPr lang="en-GB" sz="4800" dirty="0">
                <a:solidFill>
                  <a:prstClr val="white"/>
                </a:solidFill>
              </a:rPr>
              <a:t/>
            </a:r>
            <a:br>
              <a:rPr lang="en-GB" sz="4800" dirty="0">
                <a:solidFill>
                  <a:prstClr val="white"/>
                </a:solidFill>
              </a:rPr>
            </a:br>
            <a:r>
              <a:rPr lang="el-GR" sz="4000" b="1" dirty="0" smtClean="0">
                <a:solidFill>
                  <a:srgbClr val="FF0000"/>
                </a:solidFill>
                <a:highlight>
                  <a:srgbClr val="C0C0C0"/>
                </a:highlight>
              </a:rPr>
              <a:t>ΕΠΙΣΤΗΜΗ &amp; ΤΕΧΝΟΛΟΓΙΑ</a:t>
            </a:r>
            <a:endParaRPr lang="en-GB" sz="4000" b="1" dirty="0">
              <a:solidFill>
                <a:schemeClr val="tx1"/>
              </a:solidFill>
            </a:endParaRPr>
          </a:p>
        </p:txBody>
      </p:sp>
      <p:pic>
        <p:nvPicPr>
          <p:cNvPr id="18436" name="Picture 11">
            <a:extLst>
              <a:ext uri="{FF2B5EF4-FFF2-40B4-BE49-F238E27FC236}">
                <a16:creationId xmlns:a16="http://schemas.microsoft.com/office/drawing/2014/main" xmlns="" id="{CB6ABF00-0397-B54F-B2C2-1213B06C41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75" y="222250"/>
            <a:ext cx="39576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a:extLst>
              <a:ext uri="{FF2B5EF4-FFF2-40B4-BE49-F238E27FC236}">
                <a16:creationId xmlns:a16="http://schemas.microsoft.com/office/drawing/2014/main" xmlns="" id="{C1CA2308-E286-7642-BDC1-2EDCCD4407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0" y="428625"/>
            <a:ext cx="12239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96C19240-5773-9748-B7A6-77F593D531CE}"/>
              </a:ext>
            </a:extLst>
          </p:cNvPr>
          <p:cNvSpPr>
            <a:spLocks noGrp="1"/>
          </p:cNvSpPr>
          <p:nvPr>
            <p:ph type="title"/>
          </p:nvPr>
        </p:nvSpPr>
        <p:spPr>
          <a:xfrm>
            <a:off x="257714" y="231728"/>
            <a:ext cx="11356975" cy="1447801"/>
          </a:xfrm>
        </p:spPr>
        <p:txBody>
          <a:bodyPr/>
          <a:lstStyle/>
          <a:p>
            <a:pPr algn="just" eaLnBrk="1" hangingPunct="1">
              <a:defRPr/>
            </a:pPr>
            <a:r>
              <a:rPr lang="el-GR" altLang="en-US" dirty="0">
                <a:effectLst>
                  <a:outerShdw blurRad="38100" dist="38100" dir="2700000" algn="tl">
                    <a:srgbClr val="000000">
                      <a:alpha val="43137"/>
                    </a:srgbClr>
                  </a:outerShdw>
                </a:effectLst>
              </a:rPr>
              <a:t>Άλλα έργα τέχνης που μπορούν να μας βοηθήσουν να κατανοήσουμε το θέμα μας</a:t>
            </a:r>
            <a:endParaRPr lang="en-GB" altLang="en-US"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xmlns="" id="{725AFF34-F846-924B-BCDF-86E7E759E3A0}"/>
              </a:ext>
            </a:extLst>
          </p:cNvPr>
          <p:cNvSpPr txBox="1">
            <a:spLocks noGrp="1"/>
          </p:cNvSpPr>
          <p:nvPr>
            <p:ph idx="1"/>
          </p:nvPr>
        </p:nvSpPr>
        <p:spPr>
          <a:xfrm>
            <a:off x="228431" y="1822882"/>
            <a:ext cx="5632450" cy="4060599"/>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r>
              <a:rPr lang="el-GR" sz="3200" dirty="0"/>
              <a:t>Διάφοροι φουτουριστές γιόρτασαν επίσης την αυτοματοποίηση, τα μηχανήματα και την </a:t>
            </a:r>
            <a:r>
              <a:rPr lang="el-GR" sz="3200" dirty="0" smtClean="0"/>
              <a:t>ταχύτητα</a:t>
            </a:r>
            <a:r>
              <a:rPr lang="en-US" sz="3200" dirty="0" smtClean="0"/>
              <a:t>.</a:t>
            </a:r>
            <a:endParaRPr lang="el-GR" sz="3200" dirty="0"/>
          </a:p>
          <a:p>
            <a:pPr marL="0" indent="0" eaLnBrk="1" fontAlgn="auto" hangingPunct="1">
              <a:spcAft>
                <a:spcPts val="0"/>
              </a:spcAft>
              <a:buClr>
                <a:srgbClr val="F04E2E"/>
              </a:buClr>
              <a:buNone/>
              <a:defRPr/>
            </a:pPr>
            <a:r>
              <a:rPr lang="el-GR" b="1" dirty="0">
                <a:latin typeface="Calibri" panose="020F0502020204030204" pitchFamily="34" charset="0"/>
                <a:cs typeface="Calibri" panose="020F0502020204030204" pitchFamily="34" charset="0"/>
              </a:rPr>
              <a:t>Πώς ο </a:t>
            </a:r>
            <a:r>
              <a:rPr lang="el-GR" b="1" dirty="0" smtClean="0">
                <a:latin typeface="Calibri" panose="020F0502020204030204" pitchFamily="34" charset="0"/>
                <a:cs typeface="Calibri" panose="020F0502020204030204" pitchFamily="34" charset="0"/>
              </a:rPr>
              <a:t>T</a:t>
            </a:r>
            <a:r>
              <a:rPr lang="en-US" b="1" dirty="0" smtClean="0">
                <a:latin typeface="Calibri" panose="020F0502020204030204" pitchFamily="34" charset="0"/>
                <a:cs typeface="Calibri" panose="020F0502020204030204" pitchFamily="34" charset="0"/>
              </a:rPr>
              <a:t>ulio Crali </a:t>
            </a:r>
            <a:r>
              <a:rPr lang="el-GR" b="1" dirty="0" smtClean="0">
                <a:latin typeface="Calibri" panose="020F0502020204030204" pitchFamily="34" charset="0"/>
                <a:cs typeface="Calibri" panose="020F0502020204030204" pitchFamily="34" charset="0"/>
              </a:rPr>
              <a:t>γιορτάζει </a:t>
            </a:r>
            <a:r>
              <a:rPr lang="el-GR" b="1" dirty="0">
                <a:latin typeface="Calibri" panose="020F0502020204030204" pitchFamily="34" charset="0"/>
                <a:cs typeface="Calibri" panose="020F0502020204030204" pitchFamily="34" charset="0"/>
              </a:rPr>
              <a:t>την ταχύτητα και τις σύγχρονες μεταφορές το 1930 στους στροβιλισμούς και την κίνηση στο: </a:t>
            </a:r>
          </a:p>
          <a:p>
            <a:pPr marL="0" indent="0" eaLnBrk="1" fontAlgn="auto" hangingPunct="1">
              <a:spcAft>
                <a:spcPts val="0"/>
              </a:spcAft>
              <a:buClr>
                <a:srgbClr val="F04E2E"/>
              </a:buClr>
              <a:buNone/>
              <a:defRPr/>
            </a:pPr>
            <a:r>
              <a:rPr lang="el-GR" b="1" dirty="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«Οι Δυνάμεις της Καμπύλης»;</a:t>
            </a:r>
            <a:endParaRPr lang="en-GB" b="1" dirty="0">
              <a:latin typeface="Calibri" panose="020F0502020204030204" pitchFamily="34" charset="0"/>
              <a:cs typeface="Calibri" panose="020F0502020204030204" pitchFamily="34" charset="0"/>
            </a:endParaRPr>
          </a:p>
        </p:txBody>
      </p:sp>
      <p:sp>
        <p:nvSpPr>
          <p:cNvPr id="36868" name="TextBox 7">
            <a:extLst>
              <a:ext uri="{FF2B5EF4-FFF2-40B4-BE49-F238E27FC236}">
                <a16:creationId xmlns:a16="http://schemas.microsoft.com/office/drawing/2014/main" xmlns="" id="{76F33493-0706-584B-8E88-ABD3FD245A9F}"/>
              </a:ext>
            </a:extLst>
          </p:cNvPr>
          <p:cNvSpPr txBox="1">
            <a:spLocks noChangeArrowheads="1"/>
          </p:cNvSpPr>
          <p:nvPr/>
        </p:nvSpPr>
        <p:spPr bwMode="auto">
          <a:xfrm>
            <a:off x="7997825" y="3452813"/>
            <a:ext cx="1855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bg1"/>
                </a:solidFill>
                <a:latin typeface="Calibri" panose="020F0502020204030204" pitchFamily="34" charset="0"/>
              </a:rPr>
              <a:t>Insert  secondary artwork/s</a:t>
            </a:r>
          </a:p>
        </p:txBody>
      </p:sp>
      <p:pic>
        <p:nvPicPr>
          <p:cNvPr id="36869" name="Picture 1">
            <a:extLst>
              <a:ext uri="{FF2B5EF4-FFF2-40B4-BE49-F238E27FC236}">
                <a16:creationId xmlns:a16="http://schemas.microsoft.com/office/drawing/2014/main" xmlns="" id="{6DA6FA61-1E6F-9A4F-9DF0-4CB58C1702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428" y="1867271"/>
            <a:ext cx="5649327" cy="394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C9D91A-04EA-D147-8B33-D684904C201E}"/>
              </a:ext>
            </a:extLst>
          </p:cNvPr>
          <p:cNvSpPr>
            <a:spLocks noGrp="1"/>
          </p:cNvSpPr>
          <p:nvPr>
            <p:ph type="title"/>
          </p:nvPr>
        </p:nvSpPr>
        <p:spPr>
          <a:xfrm>
            <a:off x="122752" y="186431"/>
            <a:ext cx="11953837" cy="1799740"/>
          </a:xfrm>
        </p:spPr>
        <p:txBody>
          <a:bodyPr rtlCol="0">
            <a:noAutofit/>
          </a:bodyPr>
          <a:lstStyle/>
          <a:p>
            <a:pPr eaLnBrk="1" fontAlgn="auto" hangingPunct="1">
              <a:spcAft>
                <a:spcPts val="0"/>
              </a:spcAft>
              <a:defRPr/>
            </a:pPr>
            <a:r>
              <a:rPr lang="el-GR" dirty="0"/>
              <a:t>Άλλα έργα τέχνης που μπορεί να «μιλούν» για την </a:t>
            </a:r>
            <a:r>
              <a:rPr lang="el-GR" dirty="0">
                <a:effectLst>
                  <a:outerShdw blurRad="38100" dist="38100" dir="2700000" algn="tl">
                    <a:srgbClr val="000000">
                      <a:alpha val="43137"/>
                    </a:srgbClr>
                  </a:outerShdw>
                </a:effectLst>
              </a:rPr>
              <a:t>«ΕΠΙΣΤΗΜΗ ΚΑΙ ΤΕΧΝΟΛΟΓΙΑ»</a:t>
            </a:r>
            <a:r>
              <a:rPr lang="en-GB" dirty="0">
                <a:effectLst>
                  <a:outerShdw blurRad="38100" dist="38100" dir="2700000" algn="tl">
                    <a:srgbClr val="000000">
                      <a:alpha val="43137"/>
                    </a:srgbClr>
                  </a:outerShdw>
                </a:effectLst>
              </a:rPr>
              <a:t> </a:t>
            </a:r>
          </a:p>
        </p:txBody>
      </p:sp>
      <p:sp>
        <p:nvSpPr>
          <p:cNvPr id="4" name="Content Placeholder 3">
            <a:extLst>
              <a:ext uri="{FF2B5EF4-FFF2-40B4-BE49-F238E27FC236}">
                <a16:creationId xmlns:a16="http://schemas.microsoft.com/office/drawing/2014/main" xmlns="" id="{CA03CE19-942A-ED42-A8F7-14253C345745}"/>
              </a:ext>
            </a:extLst>
          </p:cNvPr>
          <p:cNvSpPr txBox="1">
            <a:spLocks noGrp="1"/>
          </p:cNvSpPr>
          <p:nvPr>
            <p:ph idx="1"/>
          </p:nvPr>
        </p:nvSpPr>
        <p:spPr>
          <a:xfrm>
            <a:off x="181824" y="2137473"/>
            <a:ext cx="6234112" cy="2952603"/>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endParaRPr lang="en-GB" sz="3200" dirty="0"/>
          </a:p>
          <a:p>
            <a:pPr marL="536575" indent="-536575">
              <a:buClr>
                <a:srgbClr val="F04E2E"/>
              </a:buClr>
              <a:buFont typeface="Wingdings" panose="05000000000000000000" pitchFamily="2" charset="2"/>
              <a:buChar char="q"/>
              <a:defRPr/>
            </a:pPr>
            <a:r>
              <a:rPr lang="el-GR" sz="3200" b="1" dirty="0" smtClean="0">
                <a:latin typeface="Calibri" panose="020F0502020204030204" pitchFamily="34" charset="0"/>
                <a:ea typeface="Calibri" panose="020F0502020204030204" pitchFamily="34" charset="0"/>
              </a:rPr>
              <a:t>ΠΡΟΤΑΣΗ ΓΙΑ ΕΝΑ ΠΛΑΦΟΝ,  ΑΡΧΙΤΕΚΤΟΝΙΚΗ ΣΕ ΤΕΤΡΑΓΩΝΙΣΜΟ ΑΝΤΙΚΡΥ ΣΤΟΝ ΟΥΡΑΝΟ ΜΕ ΣΥΝΝΕΦΑ</a:t>
            </a:r>
            <a:endParaRPr lang="el-GR" b="1" dirty="0">
              <a:ea typeface="Calibri" panose="020F0502020204030204" pitchFamily="34" charset="0"/>
            </a:endParaRPr>
          </a:p>
          <a:p>
            <a:pPr marL="0" indent="0">
              <a:buClr>
                <a:srgbClr val="F04E2E"/>
              </a:buClr>
              <a:buFont typeface="Arial" panose="020B0604020202020204" pitchFamily="34" charset="0"/>
              <a:buNone/>
              <a:defRPr/>
            </a:pPr>
            <a:r>
              <a:rPr lang="el-GR" dirty="0">
                <a:ea typeface="Calibri" panose="020F0502020204030204" pitchFamily="34" charset="0"/>
              </a:rPr>
              <a:t>-</a:t>
            </a:r>
            <a:r>
              <a:rPr lang="el-GR" i="1" dirty="0"/>
              <a:t>Αγνώστου καλλιτέχνη</a:t>
            </a:r>
            <a:r>
              <a:rPr lang="en-GB" i="1" dirty="0"/>
              <a:t> </a:t>
            </a:r>
            <a:r>
              <a:rPr lang="en-GB" dirty="0">
                <a:ea typeface="Calibri" panose="020F0502020204030204" pitchFamily="34" charset="0"/>
              </a:rPr>
              <a:t>(</a:t>
            </a:r>
            <a:r>
              <a:rPr lang="el-GR" dirty="0" smtClean="0">
                <a:ea typeface="Calibri" panose="020F0502020204030204" pitchFamily="34" charset="0"/>
              </a:rPr>
              <a:t>Σουηδός</a:t>
            </a:r>
            <a:r>
              <a:rPr lang="en-US" dirty="0" smtClean="0">
                <a:ea typeface="Calibri" panose="020F0502020204030204" pitchFamily="34" charset="0"/>
              </a:rPr>
              <a:t>)</a:t>
            </a:r>
            <a:endParaRPr lang="en-GB" dirty="0">
              <a:solidFill>
                <a:schemeClr val="accent6"/>
              </a:solidFill>
            </a:endParaRPr>
          </a:p>
        </p:txBody>
      </p:sp>
      <p:sp>
        <p:nvSpPr>
          <p:cNvPr id="38916" name="TextBox 4">
            <a:extLst>
              <a:ext uri="{FF2B5EF4-FFF2-40B4-BE49-F238E27FC236}">
                <a16:creationId xmlns:a16="http://schemas.microsoft.com/office/drawing/2014/main" xmlns="" id="{4B02799E-DFEF-924B-98B4-51C679C53FAE}"/>
              </a:ext>
            </a:extLst>
          </p:cNvPr>
          <p:cNvSpPr txBox="1">
            <a:spLocks noChangeArrowheads="1"/>
          </p:cNvSpPr>
          <p:nvPr/>
        </p:nvSpPr>
        <p:spPr bwMode="auto">
          <a:xfrm>
            <a:off x="7581900" y="3221038"/>
            <a:ext cx="2786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tx1"/>
                </a:solidFill>
                <a:latin typeface="Calibri" panose="020F0502020204030204" pitchFamily="34" charset="0"/>
              </a:rPr>
              <a:t>         2</a:t>
            </a:r>
            <a:r>
              <a:rPr lang="en-GB" altLang="en-US" sz="1800" baseline="30000">
                <a:solidFill>
                  <a:schemeClr val="tx1"/>
                </a:solidFill>
                <a:latin typeface="Calibri" panose="020F0502020204030204" pitchFamily="34" charset="0"/>
              </a:rPr>
              <a:t>nd</a:t>
            </a:r>
            <a:r>
              <a:rPr lang="en-GB" altLang="en-US" sz="1800">
                <a:solidFill>
                  <a:schemeClr val="tx1"/>
                </a:solidFill>
                <a:latin typeface="Calibri" panose="020F0502020204030204" pitchFamily="34" charset="0"/>
              </a:rPr>
              <a:t> County Artwork </a:t>
            </a:r>
          </a:p>
        </p:txBody>
      </p:sp>
      <p:pic>
        <p:nvPicPr>
          <p:cNvPr id="38917" name="Picture 2">
            <a:extLst>
              <a:ext uri="{FF2B5EF4-FFF2-40B4-BE49-F238E27FC236}">
                <a16:creationId xmlns:a16="http://schemas.microsoft.com/office/drawing/2014/main" xmlns="" id="{22C4456F-2AC8-E745-8D09-B2BB2EA88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536" y="1876271"/>
            <a:ext cx="5167086" cy="401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F0EB6-4303-5648-8095-F727287F791F}"/>
              </a:ext>
            </a:extLst>
          </p:cNvPr>
          <p:cNvSpPr>
            <a:spLocks noGrp="1"/>
          </p:cNvSpPr>
          <p:nvPr>
            <p:ph type="title"/>
          </p:nvPr>
        </p:nvSpPr>
        <p:spPr>
          <a:xfrm>
            <a:off x="152400" y="331787"/>
            <a:ext cx="11660188" cy="1633538"/>
          </a:xfrm>
        </p:spPr>
        <p:txBody>
          <a:bodyPr rtlCol="0">
            <a:noAutofit/>
          </a:bodyPr>
          <a:lstStyle/>
          <a:p>
            <a:pPr eaLnBrk="1" fontAlgn="auto" hangingPunct="1">
              <a:spcAft>
                <a:spcPts val="0"/>
              </a:spcAft>
              <a:defRPr/>
            </a:pPr>
            <a:r>
              <a:rPr lang="el-GR" dirty="0"/>
              <a:t>Άλλα έργα τέχνης που μπορεί να «μιλούν» για την </a:t>
            </a:r>
            <a:r>
              <a:rPr lang="el-GR" dirty="0">
                <a:effectLst>
                  <a:outerShdw blurRad="38100" dist="38100" dir="2700000" algn="tl">
                    <a:srgbClr val="000000">
                      <a:alpha val="43137"/>
                    </a:srgbClr>
                  </a:outerShdw>
                </a:effectLst>
              </a:rPr>
              <a:t>«ΕΠΙΣΤΗΜΗ ΚΑΙ ΤΕΧΝΟΛΟΓΙΑ»</a:t>
            </a:r>
            <a:r>
              <a:rPr lang="en-GB" dirty="0">
                <a:effectLst>
                  <a:outerShdw blurRad="38100" dist="38100" dir="2700000" algn="tl">
                    <a:srgbClr val="000000">
                      <a:alpha val="43137"/>
                    </a:srgbClr>
                  </a:outerShdw>
                </a:effectLst>
              </a:rPr>
              <a:t>  </a:t>
            </a:r>
          </a:p>
        </p:txBody>
      </p:sp>
      <p:sp>
        <p:nvSpPr>
          <p:cNvPr id="4" name="Content Placeholder 3">
            <a:extLst>
              <a:ext uri="{FF2B5EF4-FFF2-40B4-BE49-F238E27FC236}">
                <a16:creationId xmlns:a16="http://schemas.microsoft.com/office/drawing/2014/main" xmlns="" id="{0FD67BE7-5C5A-F24C-9C8F-CDF1E3F5E1A3}"/>
              </a:ext>
            </a:extLst>
          </p:cNvPr>
          <p:cNvSpPr txBox="1">
            <a:spLocks noGrp="1"/>
          </p:cNvSpPr>
          <p:nvPr>
            <p:ph idx="1"/>
          </p:nvPr>
        </p:nvSpPr>
        <p:spPr>
          <a:xfrm>
            <a:off x="330325" y="2279391"/>
            <a:ext cx="6011862" cy="3209084"/>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endParaRPr lang="en-GB" sz="3200" dirty="0"/>
          </a:p>
          <a:p>
            <a:pPr marL="536575" indent="-536575">
              <a:buClr>
                <a:srgbClr val="F04E2E"/>
              </a:buClr>
              <a:buFont typeface="Wingdings" panose="05000000000000000000" pitchFamily="2" charset="2"/>
              <a:buChar char="q"/>
              <a:defRPr/>
            </a:pPr>
            <a:r>
              <a:rPr lang="el-GR" sz="3200" b="1" dirty="0" smtClean="0">
                <a:latin typeface="Calibri" panose="020F0502020204030204" pitchFamily="34" charset="0"/>
              </a:rPr>
              <a:t>ΕΝΑ </a:t>
            </a:r>
            <a:r>
              <a:rPr lang="el-GR" sz="3200" b="1" dirty="0">
                <a:latin typeface="Calibri" panose="020F0502020204030204" pitchFamily="34" charset="0"/>
              </a:rPr>
              <a:t>ΠΕΙΡΑΜΑ ΜΕ ΠΟΥΛΙ ΣΕ ΑΝΤΛΙΑ </a:t>
            </a:r>
            <a:r>
              <a:rPr lang="el-GR" sz="3200" b="1" dirty="0" smtClean="0">
                <a:latin typeface="Calibri" panose="020F0502020204030204" pitchFamily="34" charset="0"/>
              </a:rPr>
              <a:t>ΑΕΡΑ</a:t>
            </a:r>
            <a:r>
              <a:rPr lang="en-US" sz="3200" b="1" dirty="0" smtClean="0">
                <a:latin typeface="Calibri" panose="020F0502020204030204" pitchFamily="34" charset="0"/>
              </a:rPr>
              <a:t> </a:t>
            </a:r>
            <a:endParaRPr lang="en-GB" sz="3200" dirty="0">
              <a:solidFill>
                <a:schemeClr val="accent6"/>
              </a:solidFill>
            </a:endParaRPr>
          </a:p>
          <a:p>
            <a:pPr marL="0" indent="0">
              <a:buClr>
                <a:srgbClr val="F04E2E"/>
              </a:buClr>
              <a:buNone/>
              <a:defRPr/>
            </a:pPr>
            <a:r>
              <a:rPr lang="en-GB" sz="3200" dirty="0"/>
              <a:t> </a:t>
            </a:r>
            <a:endParaRPr lang="el-GR" sz="3200" dirty="0"/>
          </a:p>
          <a:p>
            <a:pPr marL="0" indent="0">
              <a:buClr>
                <a:srgbClr val="F04E2E"/>
              </a:buClr>
              <a:buNone/>
              <a:defRPr/>
            </a:pPr>
            <a:r>
              <a:rPr lang="en-GB" dirty="0" smtClean="0"/>
              <a:t>-</a:t>
            </a:r>
            <a:r>
              <a:rPr lang="el-GR" dirty="0" smtClean="0"/>
              <a:t>-</a:t>
            </a:r>
            <a:r>
              <a:rPr lang="en-GB" i="1" dirty="0" smtClean="0"/>
              <a:t>Joseph </a:t>
            </a:r>
            <a:r>
              <a:rPr lang="en-GB" i="1" dirty="0"/>
              <a:t>Wright </a:t>
            </a:r>
            <a:r>
              <a:rPr lang="en-GB" i="1" dirty="0" smtClean="0"/>
              <a:t>of Derby </a:t>
            </a:r>
            <a:r>
              <a:rPr lang="en-GB" dirty="0" smtClean="0"/>
              <a:t>(</a:t>
            </a:r>
            <a:r>
              <a:rPr lang="en-GB" dirty="0"/>
              <a:t>Ά</a:t>
            </a:r>
            <a:r>
              <a:rPr lang="el-GR" dirty="0" smtClean="0"/>
              <a:t>γγλος)</a:t>
            </a:r>
            <a:endParaRPr lang="en-GB" dirty="0"/>
          </a:p>
          <a:p>
            <a:pPr marL="536575" indent="-536575" eaLnBrk="1" fontAlgn="auto" hangingPunct="1">
              <a:spcAft>
                <a:spcPts val="0"/>
              </a:spcAft>
              <a:buClr>
                <a:srgbClr val="F04E2E"/>
              </a:buClr>
              <a:buFont typeface="Wingdings" panose="05000000000000000000" pitchFamily="2" charset="2"/>
              <a:buChar char="q"/>
              <a:defRPr/>
            </a:pPr>
            <a:endParaRPr lang="en-GB" sz="3200" dirty="0"/>
          </a:p>
        </p:txBody>
      </p:sp>
      <p:sp>
        <p:nvSpPr>
          <p:cNvPr id="40964" name="TextBox 4">
            <a:extLst>
              <a:ext uri="{FF2B5EF4-FFF2-40B4-BE49-F238E27FC236}">
                <a16:creationId xmlns:a16="http://schemas.microsoft.com/office/drawing/2014/main" xmlns="" id="{02A112ED-84B9-F245-9E7F-CB2BA63E4510}"/>
              </a:ext>
            </a:extLst>
          </p:cNvPr>
          <p:cNvSpPr txBox="1">
            <a:spLocks noChangeArrowheads="1"/>
          </p:cNvSpPr>
          <p:nvPr/>
        </p:nvSpPr>
        <p:spPr bwMode="auto">
          <a:xfrm>
            <a:off x="8010525" y="2811463"/>
            <a:ext cx="270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tx1"/>
                </a:solidFill>
                <a:latin typeface="Calibri" panose="020F0502020204030204" pitchFamily="34" charset="0"/>
              </a:rPr>
              <a:t>   4</a:t>
            </a:r>
            <a:r>
              <a:rPr lang="en-GB" altLang="en-US" sz="1800" baseline="30000">
                <a:solidFill>
                  <a:schemeClr val="tx1"/>
                </a:solidFill>
                <a:latin typeface="Calibri" panose="020F0502020204030204" pitchFamily="34" charset="0"/>
              </a:rPr>
              <a:t>th</a:t>
            </a:r>
            <a:r>
              <a:rPr lang="en-GB" altLang="en-US" sz="1800">
                <a:solidFill>
                  <a:schemeClr val="tx1"/>
                </a:solidFill>
                <a:latin typeface="Calibri" panose="020F0502020204030204" pitchFamily="34" charset="0"/>
              </a:rPr>
              <a:t> Country Artwork</a:t>
            </a:r>
          </a:p>
        </p:txBody>
      </p:sp>
      <p:pic>
        <p:nvPicPr>
          <p:cNvPr id="40965" name="Picture 2">
            <a:extLst>
              <a:ext uri="{FF2B5EF4-FFF2-40B4-BE49-F238E27FC236}">
                <a16:creationId xmlns:a16="http://schemas.microsoft.com/office/drawing/2014/main" xmlns="" id="{F3D81508-9B3A-4944-8051-DEDF62924F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559" y="1973864"/>
            <a:ext cx="5265526" cy="397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5BB0CF4-2F06-9E4F-BA37-385ABE83BDCD}"/>
              </a:ext>
            </a:extLst>
          </p:cNvPr>
          <p:cNvSpPr txBox="1">
            <a:spLocks noGrp="1"/>
          </p:cNvSpPr>
          <p:nvPr>
            <p:ph idx="1"/>
          </p:nvPr>
        </p:nvSpPr>
        <p:spPr>
          <a:xfrm>
            <a:off x="115409" y="2540603"/>
            <a:ext cx="5903651" cy="2637645"/>
          </a:xfrm>
        </p:spPr>
        <p:txBody>
          <a:bodyPr wrap="square" rtlCol="0">
            <a:spAutoFit/>
          </a:bodyPr>
          <a:lstStyle/>
          <a:p>
            <a:pPr marL="0" indent="0" eaLnBrk="1" fontAlgn="auto" hangingPunct="1">
              <a:spcAft>
                <a:spcPts val="0"/>
              </a:spcAft>
              <a:buClr>
                <a:srgbClr val="F04E2E"/>
              </a:buClr>
              <a:buFont typeface="Arial" panose="020B0604020202020204" pitchFamily="34" charset="0"/>
              <a:buNone/>
              <a:defRPr/>
            </a:pPr>
            <a:endParaRPr lang="en-GB" sz="3200" dirty="0"/>
          </a:p>
          <a:p>
            <a:pPr marL="536575" indent="-536575">
              <a:buClr>
                <a:srgbClr val="F04E2E"/>
              </a:buClr>
              <a:buFont typeface="Wingdings" panose="05000000000000000000" pitchFamily="2" charset="2"/>
              <a:buChar char="q"/>
              <a:defRPr/>
            </a:pPr>
            <a:r>
              <a:rPr lang="el-GR" sz="3200" b="1" dirty="0">
                <a:latin typeface="Calibri" panose="020F0502020204030204" pitchFamily="34" charset="0"/>
              </a:rPr>
              <a:t>ΜΑΖΙΚΗ ΜΕΤΑΦΟΡΑ Ή ΓΕΝΙΚΕΣ ΜΕΤΑΦΟΡΕΣ</a:t>
            </a:r>
            <a:r>
              <a:rPr lang="el-GR" dirty="0"/>
              <a:t> </a:t>
            </a:r>
            <a:endParaRPr lang="en-GB" sz="3200" b="1" dirty="0">
              <a:latin typeface="Calibri" panose="020F0502020204030204" pitchFamily="34" charset="0"/>
              <a:ea typeface="Calibri" panose="020F0502020204030204" pitchFamily="34" charset="0"/>
            </a:endParaRPr>
          </a:p>
          <a:p>
            <a:pPr marL="0" indent="0">
              <a:buClr>
                <a:srgbClr val="F04E2E"/>
              </a:buClr>
              <a:buNone/>
              <a:defRPr/>
            </a:pPr>
            <a:r>
              <a:rPr lang="en-US" i="1" dirty="0" smtClean="0"/>
              <a:t>	-</a:t>
            </a:r>
            <a:r>
              <a:rPr lang="el-GR" i="1" dirty="0" smtClean="0"/>
              <a:t>-</a:t>
            </a:r>
            <a:r>
              <a:rPr lang="el-GR" i="1" dirty="0"/>
              <a:t>Γαΐτης </a:t>
            </a:r>
            <a:r>
              <a:rPr lang="en-GB" dirty="0"/>
              <a:t>(Έ</a:t>
            </a:r>
            <a:r>
              <a:rPr lang="el-GR" dirty="0" smtClean="0"/>
              <a:t>λληνας</a:t>
            </a:r>
            <a:r>
              <a:rPr lang="en-US" dirty="0" smtClean="0"/>
              <a:t>)</a:t>
            </a:r>
            <a:endParaRPr lang="en-GB" dirty="0"/>
          </a:p>
          <a:p>
            <a:pPr marL="536575" indent="-536575" eaLnBrk="1" fontAlgn="auto" hangingPunct="1">
              <a:spcAft>
                <a:spcPts val="0"/>
              </a:spcAft>
              <a:buClr>
                <a:srgbClr val="F04E2E"/>
              </a:buClr>
              <a:buFont typeface="Wingdings" panose="05000000000000000000" pitchFamily="2" charset="2"/>
              <a:buChar char="q"/>
              <a:defRPr/>
            </a:pPr>
            <a:endParaRPr lang="en-GB" sz="3200" dirty="0"/>
          </a:p>
        </p:txBody>
      </p:sp>
      <p:sp>
        <p:nvSpPr>
          <p:cNvPr id="43012" name="TextBox 4">
            <a:extLst>
              <a:ext uri="{FF2B5EF4-FFF2-40B4-BE49-F238E27FC236}">
                <a16:creationId xmlns:a16="http://schemas.microsoft.com/office/drawing/2014/main" xmlns="" id="{86ED01FC-7BF0-4847-B95B-1376C5EFA87E}"/>
              </a:ext>
            </a:extLst>
          </p:cNvPr>
          <p:cNvSpPr txBox="1">
            <a:spLocks noChangeArrowheads="1"/>
          </p:cNvSpPr>
          <p:nvPr/>
        </p:nvSpPr>
        <p:spPr bwMode="auto">
          <a:xfrm>
            <a:off x="6810375" y="3084513"/>
            <a:ext cx="245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tx1"/>
                </a:solidFill>
                <a:latin typeface="Calibri" panose="020F0502020204030204" pitchFamily="34" charset="0"/>
              </a:rPr>
              <a:t>3</a:t>
            </a:r>
            <a:r>
              <a:rPr lang="en-GB" altLang="en-US" sz="1800" baseline="30000">
                <a:solidFill>
                  <a:schemeClr val="tx1"/>
                </a:solidFill>
                <a:latin typeface="Calibri" panose="020F0502020204030204" pitchFamily="34" charset="0"/>
              </a:rPr>
              <a:t>rd</a:t>
            </a:r>
            <a:r>
              <a:rPr lang="en-GB" altLang="en-US" sz="1800">
                <a:solidFill>
                  <a:schemeClr val="tx1"/>
                </a:solidFill>
                <a:latin typeface="Calibri" panose="020F0502020204030204" pitchFamily="34" charset="0"/>
              </a:rPr>
              <a:t> Country Artwork </a:t>
            </a:r>
          </a:p>
        </p:txBody>
      </p:sp>
      <p:pic>
        <p:nvPicPr>
          <p:cNvPr id="43013" name="Picture 2">
            <a:extLst>
              <a:ext uri="{FF2B5EF4-FFF2-40B4-BE49-F238E27FC236}">
                <a16:creationId xmlns:a16="http://schemas.microsoft.com/office/drawing/2014/main" xmlns="" id="{E6FBC4E9-51E1-F64B-8118-7C1F387EC5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512" y="1915697"/>
            <a:ext cx="5666913" cy="38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B917820B-9E11-344B-8BC7-412367282E53}"/>
              </a:ext>
            </a:extLst>
          </p:cNvPr>
          <p:cNvSpPr txBox="1">
            <a:spLocks/>
          </p:cNvSpPr>
          <p:nvPr/>
        </p:nvSpPr>
        <p:spPr bwMode="auto">
          <a:xfrm>
            <a:off x="168251" y="227747"/>
            <a:ext cx="1166018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rgbClr val="35372F"/>
                </a:solidFill>
                <a:latin typeface="+mj-lt"/>
                <a:ea typeface="+mj-ea"/>
                <a:cs typeface="+mj-cs"/>
              </a:defRPr>
            </a:lvl1pPr>
            <a:lvl2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5pPr>
            <a:lvl6pPr marL="457200" algn="l" rtl="0" fontAlgn="base">
              <a:lnSpc>
                <a:spcPct val="90000"/>
              </a:lnSpc>
              <a:spcBef>
                <a:spcPct val="0"/>
              </a:spcBef>
              <a:spcAft>
                <a:spcPct val="0"/>
              </a:spcAft>
              <a:defRPr sz="4400">
                <a:solidFill>
                  <a:srgbClr val="35372F"/>
                </a:solidFill>
                <a:latin typeface="Calibri Light" panose="020F0302020204030204" pitchFamily="34" charset="0"/>
              </a:defRPr>
            </a:lvl6pPr>
            <a:lvl7pPr marL="914400" algn="l" rtl="0" fontAlgn="base">
              <a:lnSpc>
                <a:spcPct val="90000"/>
              </a:lnSpc>
              <a:spcBef>
                <a:spcPct val="0"/>
              </a:spcBef>
              <a:spcAft>
                <a:spcPct val="0"/>
              </a:spcAft>
              <a:defRPr sz="4400">
                <a:solidFill>
                  <a:srgbClr val="35372F"/>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35372F"/>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35372F"/>
                </a:solidFill>
                <a:latin typeface="Calibri Light" panose="020F0302020204030204" pitchFamily="34" charset="0"/>
              </a:defRPr>
            </a:lvl9pPr>
          </a:lstStyle>
          <a:p>
            <a:pPr algn="just" eaLnBrk="1" fontAlgn="auto" hangingPunct="1">
              <a:spcAft>
                <a:spcPts val="0"/>
              </a:spcAft>
              <a:defRPr/>
            </a:pPr>
            <a:r>
              <a:rPr lang="el-GR" dirty="0"/>
              <a:t>Άλλα έργα τέχνης που μπορεί να «μιλούν» για την </a:t>
            </a:r>
            <a:r>
              <a:rPr lang="el-GR" dirty="0">
                <a:effectLst>
                  <a:outerShdw blurRad="38100" dist="38100" dir="2700000" algn="tl">
                    <a:srgbClr val="000000">
                      <a:alpha val="43137"/>
                    </a:srgbClr>
                  </a:outerShdw>
                </a:effectLst>
              </a:rPr>
              <a:t>«ΕΠΙΣΤΗΜΗ ΚΑΙ ΤΕΧΝΟΛΟΓΙΑ»</a:t>
            </a:r>
            <a:r>
              <a:rPr lang="en-GB"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8D4C5C-D0D2-AE44-9564-549BDAD120C8}"/>
              </a:ext>
            </a:extLst>
          </p:cNvPr>
          <p:cNvSpPr>
            <a:spLocks noGrp="1"/>
          </p:cNvSpPr>
          <p:nvPr>
            <p:ph type="title"/>
          </p:nvPr>
        </p:nvSpPr>
        <p:spPr>
          <a:xfrm>
            <a:off x="137296" y="151522"/>
            <a:ext cx="6929438" cy="1760537"/>
          </a:xfrm>
        </p:spPr>
        <p:txBody>
          <a:bodyPr rtlCol="0">
            <a:noAutofit/>
          </a:bodyPr>
          <a:lstStyle/>
          <a:p>
            <a:pPr algn="ctr" eaLnBrk="1" fontAlgn="auto" hangingPunct="1">
              <a:spcAft>
                <a:spcPts val="0"/>
              </a:spcAft>
              <a:defRPr/>
            </a:pPr>
            <a:r>
              <a:rPr lang="el-GR" dirty="0"/>
              <a:t>Μπορούμε να απεικονίσουμε</a:t>
            </a:r>
            <a:r>
              <a:rPr lang="en-US" dirty="0"/>
              <a:t> </a:t>
            </a:r>
            <a:r>
              <a:rPr lang="el-GR" dirty="0"/>
              <a:t>την  </a:t>
            </a:r>
            <a:r>
              <a:rPr lang="en-GB" dirty="0"/>
              <a:t/>
            </a:r>
            <a:br>
              <a:rPr lang="en-GB" dirty="0"/>
            </a:br>
            <a:r>
              <a:rPr lang="en-GB"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«Επιστήμη και Τεχνολογία»;</a:t>
            </a:r>
            <a:r>
              <a:rPr lang="en-GB" dirty="0">
                <a:effectLst>
                  <a:outerShdw blurRad="38100" dist="38100" dir="2700000" algn="tl">
                    <a:srgbClr val="000000">
                      <a:alpha val="43137"/>
                    </a:srgbClr>
                  </a:outerShdw>
                </a:effectLst>
              </a:rPr>
              <a:t>  </a:t>
            </a:r>
            <a:endParaRPr lang="en-GB" dirty="0">
              <a:solidFill>
                <a:schemeClr val="accent6"/>
              </a:solidFill>
              <a:effectLst>
                <a:outerShdw blurRad="38100" dist="38100" dir="2700000" algn="tl">
                  <a:srgbClr val="000000">
                    <a:alpha val="43137"/>
                  </a:srgbClr>
                </a:outerShdw>
              </a:effectLst>
            </a:endParaRPr>
          </a:p>
        </p:txBody>
      </p:sp>
      <p:sp>
        <p:nvSpPr>
          <p:cNvPr id="45059" name="Content Placeholder 3">
            <a:extLst>
              <a:ext uri="{FF2B5EF4-FFF2-40B4-BE49-F238E27FC236}">
                <a16:creationId xmlns:a16="http://schemas.microsoft.com/office/drawing/2014/main" xmlns="" id="{A91D130B-177E-4742-8E96-A78669A9D49C}"/>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a:p>
          <a:p>
            <a:pPr marL="536575" indent="-536575" eaLnBrk="1" hangingPunct="1">
              <a:buClr>
                <a:srgbClr val="F04E2E"/>
              </a:buClr>
              <a:buFont typeface="Wingdings" pitchFamily="2" charset="2"/>
              <a:buChar char="q"/>
            </a:pPr>
            <a:endParaRPr lang="en-GB" altLang="en-US" sz="3200"/>
          </a:p>
        </p:txBody>
      </p:sp>
      <p:pic>
        <p:nvPicPr>
          <p:cNvPr id="45060" name="Picture 2">
            <a:extLst>
              <a:ext uri="{FF2B5EF4-FFF2-40B4-BE49-F238E27FC236}">
                <a16:creationId xmlns:a16="http://schemas.microsoft.com/office/drawing/2014/main" xmlns="" id="{BB95DF76-F534-E744-8B02-3DE0794074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876" y="1891428"/>
            <a:ext cx="48323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4">
            <a:extLst>
              <a:ext uri="{FF2B5EF4-FFF2-40B4-BE49-F238E27FC236}">
                <a16:creationId xmlns:a16="http://schemas.microsoft.com/office/drawing/2014/main" xmlns="" id="{257A3D47-5138-9640-92F8-77FD29775CD5}"/>
              </a:ext>
            </a:extLst>
          </p:cNvPr>
          <p:cNvSpPr txBox="1">
            <a:spLocks noChangeArrowheads="1"/>
          </p:cNvSpPr>
          <p:nvPr/>
        </p:nvSpPr>
        <p:spPr bwMode="auto">
          <a:xfrm>
            <a:off x="1504866" y="2986396"/>
            <a:ext cx="40624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l-GR" altLang="en-US" sz="5400" dirty="0">
                <a:solidFill>
                  <a:srgbClr val="FF0000"/>
                </a:solidFill>
                <a:latin typeface="Calibri" panose="020F0502020204030204" pitchFamily="34" charset="0"/>
              </a:rPr>
              <a:t>ΑΣ ΚΑΝΟΥΜΕ ΤΕΧΝΗ</a:t>
            </a:r>
            <a:r>
              <a:rPr lang="en-GB" altLang="en-US" sz="5400" dirty="0">
                <a:solidFill>
                  <a:srgbClr val="FF0000"/>
                </a:solidFill>
                <a:latin typeface="Calibri" panose="020F0502020204030204" pitchFamily="34" charset="0"/>
              </a:rPr>
              <a:t>!</a:t>
            </a:r>
          </a:p>
        </p:txBody>
      </p:sp>
      <p:pic>
        <p:nvPicPr>
          <p:cNvPr id="45062" name="Picture 5">
            <a:extLst>
              <a:ext uri="{FF2B5EF4-FFF2-40B4-BE49-F238E27FC236}">
                <a16:creationId xmlns:a16="http://schemas.microsoft.com/office/drawing/2014/main" xmlns="" id="{5547EB14-9DA2-B342-BE5F-B7828CBA011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475" y="0"/>
            <a:ext cx="4835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exagon 1"/>
          <p:cNvSpPr/>
          <p:nvPr/>
        </p:nvSpPr>
        <p:spPr>
          <a:xfrm>
            <a:off x="149225" y="-1"/>
            <a:ext cx="5913438" cy="3374571"/>
          </a:xfrm>
          <a:prstGeom prst="hex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Σχεδιάστε και ζωγραφίστε ένα μηχάνημα που δεν υπάρχει ακόμα ή ένα μηχάνημα που δεν θα μπορούσε ποτέ να υπάρξει και προσπαθήστε να δείξετε πώς θα μπορούσε να λειτουργήσει στο σπίτι σας. Ο μόνος κανόνας είναι ότι το μηχάνημα πρέπει να κάνει κάτι, αλλά το αποτέλεσμα μπορεί να είναι οτιδήποτε: θα μπορούσε να χρησιμεύσει για να φτιάξετε κάτι, για να κάνετε μια απλή δραστηριότητα που δεν σας αρέσει να κάνετε ή απλώς για να παράγει όμορφους ήχους και χρώματα. </a:t>
            </a:r>
            <a:endParaRPr lang="en-GB" dirty="0"/>
          </a:p>
        </p:txBody>
      </p:sp>
      <p:sp>
        <p:nvSpPr>
          <p:cNvPr id="3" name="Hexagon 2"/>
          <p:cNvSpPr/>
          <p:nvPr/>
        </p:nvSpPr>
        <p:spPr>
          <a:xfrm>
            <a:off x="5431971" y="0"/>
            <a:ext cx="6760029" cy="4373563"/>
          </a:xfrm>
          <a:prstGeom prst="hexagon">
            <a:avLst/>
          </a:prstGeom>
          <a:solidFill>
            <a:srgbClr val="D957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Η ιστορία της επιστημονικής και τεχνολογικής έρευνας είναι γεμάτη από μεγάλες εφευρέσεις που αρχικά προορίζονταν για εντελώς διαφορετικούς σκοπούς ή που σχεδιάστηκαν τυχαία. Για παράδειγμα, ο φούρνος μικροκυμάτων εφευρέθηκε το 1945 όταν ο Percy Spencer (Πέρσι Σπένσερ) συνειδητοποίησε ότι το νέο σύστημα ραντάρ που μόλις ανέπτυξε μπορούσε να λιώσει τη σοκολάτα του και να φτιάξει ποπ κορν. Βρείτε ένα αντικείμενο, μία συσκευή ή ένα εργαλείο από την τάξη ή το σπίτι σας και προσπαθήστε να σκεφτείτε μια νέα πιθανή χρήση του. Κάντε μερικές δοκιμές και, αν λειτουργεί, βιντεοσκοπήστε το ή ζωγραφίστε την ανακάλυψή σας για να μπορείτε να τη δείξετε σε όλους. </a:t>
            </a:r>
            <a:endParaRPr lang="en-GB" dirty="0"/>
          </a:p>
        </p:txBody>
      </p:sp>
      <p:sp>
        <p:nvSpPr>
          <p:cNvPr id="4" name="Hexagon 3"/>
          <p:cNvSpPr/>
          <p:nvPr/>
        </p:nvSpPr>
        <p:spPr>
          <a:xfrm>
            <a:off x="0" y="3496353"/>
            <a:ext cx="6672943" cy="3361647"/>
          </a:xfrm>
          <a:prstGeom prst="hexagon">
            <a:avLst/>
          </a:prstGeom>
          <a:solidFill>
            <a:srgbClr val="E200E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Ο Λεονάρντο ντα Βίντσι σχεδίασε ιπτάμενες μηχανές και άλλες εφευρέσεις χωρίς να διαθέτει τα σύγχρονα υλικά και την τεχνολογία για να τα κατασκευάσει αλλά σήμερα μοιάζουν με πρώιμες μορφές ελικοπτέρων και αεροπλάνων. Σήμερα διαθέτουμε σύγχρονη τεχνολογία, όπως υπολογιστές, ώστε να παίρνουν σάρκα και οστά οι ιδέες μας. Πώς θα μπορούσατε να χρησιμοποιήσετε σύγχρονα εργαλεία για να φανταστείτε σχέδια ιπτάμενων μηχανών του μέλλοντος; Παραγωγή με χρηματοδότηση του προγράμματος Erasmus+ της Ευρωπαϊκής Ένωσης </a:t>
            </a:r>
            <a:endParaRPr lang="en-GB" dirty="0"/>
          </a:p>
        </p:txBody>
      </p:sp>
      <p:sp>
        <p:nvSpPr>
          <p:cNvPr id="5" name="Hexagon 4"/>
          <p:cNvSpPr/>
          <p:nvPr/>
        </p:nvSpPr>
        <p:spPr>
          <a:xfrm>
            <a:off x="6574292" y="4533673"/>
            <a:ext cx="5617708" cy="2164217"/>
          </a:xfrm>
          <a:prstGeom prst="hexagon">
            <a:avLst/>
          </a:prstGeom>
          <a:solidFill>
            <a:srgbClr val="A08E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Οι πρώτοι επιστήμονες πίεζαν και στέγνωναν δείγματα βιολογίας (όπως λουλούδια και φύλλα) ή τα ζωγράφιζαν με μεγάλη λεπτομέρεια για να τα μελετήσουν. Βρείτε ένα λουλούδι ή ένα άλλο πράγμα που ήταν κάποτε ζωντανός οργανισμός και διατηρήστε το ως έργο τέχνης. </a:t>
            </a:r>
            <a:endParaRPr lang="en-GB" dirty="0"/>
          </a:p>
        </p:txBody>
      </p:sp>
    </p:spTree>
    <p:extLst>
      <p:ext uri="{BB962C8B-B14F-4D97-AF65-F5344CB8AC3E}">
        <p14:creationId xmlns:p14="http://schemas.microsoft.com/office/powerpoint/2010/main" val="414466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4EBA12A9-B6D4-5F49-A1E9-15547D788A8C}"/>
              </a:ext>
            </a:extLst>
          </p:cNvPr>
          <p:cNvSpPr>
            <a:spLocks noGrp="1"/>
          </p:cNvSpPr>
          <p:nvPr>
            <p:ph type="title"/>
          </p:nvPr>
        </p:nvSpPr>
        <p:spPr>
          <a:xfrm>
            <a:off x="144895" y="164037"/>
            <a:ext cx="6996112" cy="1633537"/>
          </a:xfrm>
        </p:spPr>
        <p:txBody>
          <a:bodyPr/>
          <a:lstStyle/>
          <a:p>
            <a:pPr algn="ctr" eaLnBrk="1" hangingPunct="1"/>
            <a:r>
              <a:rPr lang="el-GR" altLang="en-US" dirty="0"/>
              <a:t>Μπορούμε να εμπνευστούμε; </a:t>
            </a:r>
            <a:endParaRPr lang="en-GB" altLang="en-US" dirty="0">
              <a:solidFill>
                <a:schemeClr val="tx1"/>
              </a:solidFill>
            </a:endParaRPr>
          </a:p>
        </p:txBody>
      </p:sp>
      <p:sp>
        <p:nvSpPr>
          <p:cNvPr id="47107" name="Content Placeholder 3">
            <a:extLst>
              <a:ext uri="{FF2B5EF4-FFF2-40B4-BE49-F238E27FC236}">
                <a16:creationId xmlns:a16="http://schemas.microsoft.com/office/drawing/2014/main" xmlns="" id="{E61DA6AC-D05C-F940-B16F-F8B6A4E40FDB}"/>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a:p>
          <a:p>
            <a:pPr marL="536575" indent="-536575" eaLnBrk="1" hangingPunct="1">
              <a:buClr>
                <a:srgbClr val="F04E2E"/>
              </a:buClr>
              <a:buFont typeface="Wingdings" pitchFamily="2" charset="2"/>
              <a:buChar char="q"/>
            </a:pPr>
            <a:endParaRPr lang="en-GB" altLang="en-US" sz="3200"/>
          </a:p>
        </p:txBody>
      </p:sp>
      <p:pic>
        <p:nvPicPr>
          <p:cNvPr id="47108" name="Picture 2">
            <a:extLst>
              <a:ext uri="{FF2B5EF4-FFF2-40B4-BE49-F238E27FC236}">
                <a16:creationId xmlns:a16="http://schemas.microsoft.com/office/drawing/2014/main" xmlns="" id="{DB01E8F5-11FA-DD4C-A09A-2D2A2364FB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44" y="1655531"/>
            <a:ext cx="5946775"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a:extLst>
              <a:ext uri="{FF2B5EF4-FFF2-40B4-BE49-F238E27FC236}">
                <a16:creationId xmlns:a16="http://schemas.microsoft.com/office/drawing/2014/main" xmlns="" id="{A16ED5DE-D21C-274E-BA20-86C55AEFCFA1}"/>
              </a:ext>
            </a:extLst>
          </p:cNvPr>
          <p:cNvSpPr txBox="1">
            <a:spLocks noChangeArrowheads="1"/>
          </p:cNvSpPr>
          <p:nvPr/>
        </p:nvSpPr>
        <p:spPr bwMode="auto">
          <a:xfrm>
            <a:off x="1069774" y="2891776"/>
            <a:ext cx="5895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l-GR" altLang="en-US" sz="4800" dirty="0">
                <a:solidFill>
                  <a:srgbClr val="FF0000"/>
                </a:solidFill>
                <a:latin typeface="Calibri" panose="020F0502020204030204" pitchFamily="34" charset="0"/>
              </a:rPr>
              <a:t>ΑΣ ΚΑΝΟΥΜΕ ΓΛΩΣΣΙΚΕΣ ΔΡΑΣΤΗΡΙΟΤΗΤΕΣ!</a:t>
            </a:r>
            <a:endParaRPr lang="en-GB" altLang="en-US" sz="5400" dirty="0">
              <a:solidFill>
                <a:srgbClr val="FF0000"/>
              </a:solidFill>
              <a:latin typeface="Calibri" panose="020F0502020204030204" pitchFamily="34" charset="0"/>
            </a:endParaRPr>
          </a:p>
        </p:txBody>
      </p:sp>
      <p:pic>
        <p:nvPicPr>
          <p:cNvPr id="47110" name="Picture 5">
            <a:extLst>
              <a:ext uri="{FF2B5EF4-FFF2-40B4-BE49-F238E27FC236}">
                <a16:creationId xmlns:a16="http://schemas.microsoft.com/office/drawing/2014/main" xmlns="" id="{D8755BB3-5AD7-A84D-8864-A54617169A59}"/>
              </a:ext>
            </a:extLst>
          </p:cNvPr>
          <p:cNvPicPr>
            <a:picLocks noChangeAspect="1"/>
          </p:cNvPicPr>
          <p:nvPr/>
        </p:nvPicPr>
        <p:blipFill>
          <a:blip r:embed="rId4" cstate="print">
            <a:extLst>
              <a:ext uri="{28A0092B-C50C-407E-A947-70E740481C1C}">
                <a14:useLocalDpi xmlns:a14="http://schemas.microsoft.com/office/drawing/2010/main" val="0"/>
              </a:ext>
            </a:extLst>
          </a:blip>
          <a:srcRect l="46651"/>
          <a:stretch>
            <a:fillRect/>
          </a:stretch>
        </p:blipFill>
        <p:spPr bwMode="auto">
          <a:xfrm>
            <a:off x="7312025" y="0"/>
            <a:ext cx="50942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41514" y="228601"/>
            <a:ext cx="8423049" cy="1658938"/>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solidFill>
              </a:rPr>
              <a:t>Προσπαθήστε να σκεφτείτε δέκα επιστημονικές ειδικεύσεις και γράψτε για καθεμία πώς ονομάζεται ο/η επιστήμονας σε αυτόν τον τομέα, τι σπουδάζει και ποιο είναι το πιο σημαντικό εργαλείο εργασίας του/της (π.χ. Αστρονομία: Αστρονόμος – Μελετά πλανήτες, αστέρια, γαλαξίες και όλα τα θέματα του διαστήματος – Τηλεσκόπιο). Αν χρειάζεται, κάντε έρευνα στο διαδίκτυο ή σε βιβλία.</a:t>
            </a:r>
            <a:endParaRPr lang="en-GB" dirty="0">
              <a:solidFill>
                <a:schemeClr val="tx1"/>
              </a:solidFill>
            </a:endParaRPr>
          </a:p>
        </p:txBody>
      </p:sp>
      <p:sp>
        <p:nvSpPr>
          <p:cNvPr id="4" name="Pentagon 3"/>
          <p:cNvSpPr/>
          <p:nvPr/>
        </p:nvSpPr>
        <p:spPr>
          <a:xfrm>
            <a:off x="1937657" y="2264229"/>
            <a:ext cx="8362043" cy="1795009"/>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lumMod val="85000"/>
                    <a:lumOff val="15000"/>
                  </a:schemeClr>
                </a:solidFill>
              </a:rPr>
              <a:t>Τα ρομπότ ήταν πάντα μια από τις πιο ενδιαφέρουσες και φανταστικές ιδέες για τη μελλοντική τεχνολογία. Πιστεύετε ότι θα ήταν δυνατό να έχουμε για φίλο ένα ρομπότ με τον ίδιο τρόπο που έχουμε για φίλο έναν άνθρωπο; Πώς θα θέλατε να είναι; Τι πιστεύετε ότι θα μπορούσατε να κάνετε μαζί του και τι δεν θα μπορούσατε να κάνετε; Αφού σκεφτείτε, περιγράψτε τα πάντα για τον φίλο-ρομπότ σας στην υπόλοιπη τάξη.</a:t>
            </a:r>
            <a:endParaRPr lang="en-GB" dirty="0">
              <a:solidFill>
                <a:schemeClr val="tx1">
                  <a:lumMod val="85000"/>
                  <a:lumOff val="15000"/>
                </a:schemeClr>
              </a:solidFill>
            </a:endParaRPr>
          </a:p>
        </p:txBody>
      </p:sp>
      <p:sp>
        <p:nvSpPr>
          <p:cNvPr id="5" name="Pentagon 4"/>
          <p:cNvSpPr/>
          <p:nvPr/>
        </p:nvSpPr>
        <p:spPr>
          <a:xfrm>
            <a:off x="2732314" y="4435928"/>
            <a:ext cx="8746899" cy="1739447"/>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Ερευνήστε τη σημασία της λέξης «εύνοια της τύχης/ευτυχής συγκυρία». Στη συνέχεια, βρείτε ένα παράδειγμα σχετικό με τη συγκεκριμένη λέξη στην ιστορία της επιστημονικής και τεχνολογικής έρευνας. Μπορείτε να χρησιμοποιήσετε οτιδήποτε έχετε στη διάθεσή σας: ένα λεξικό, μια εγκυκλοπαίδεια, έναν υπολογιστή ή ένα smartphone. Εάν είναι απαραίτητο, λάβετε βοήθεια για τη σημασία οποιωνδήποτε λέξεων βρίσκετε και δεν τις γνωρίζετε.</a:t>
            </a:r>
            <a:endParaRPr lang="en-GB" dirty="0"/>
          </a:p>
        </p:txBody>
      </p:sp>
    </p:spTree>
    <p:extLst>
      <p:ext uri="{BB962C8B-B14F-4D97-AF65-F5344CB8AC3E}">
        <p14:creationId xmlns:p14="http://schemas.microsoft.com/office/powerpoint/2010/main" val="2983225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2F92C70D-61EC-2943-A2D1-ED0F4A463AE6}"/>
              </a:ext>
            </a:extLst>
          </p:cNvPr>
          <p:cNvSpPr>
            <a:spLocks noGrp="1"/>
          </p:cNvSpPr>
          <p:nvPr>
            <p:ph type="title"/>
          </p:nvPr>
        </p:nvSpPr>
        <p:spPr>
          <a:xfrm>
            <a:off x="390957" y="305155"/>
            <a:ext cx="6435725" cy="1576387"/>
          </a:xfrm>
        </p:spPr>
        <p:txBody>
          <a:bodyPr/>
          <a:lstStyle/>
          <a:p>
            <a:pPr algn="ctr" eaLnBrk="1" hangingPunct="1"/>
            <a:r>
              <a:rPr lang="el-GR" altLang="en-US" dirty="0"/>
              <a:t>Μπορούμε να γίνουμε δημιουργικοί/ες; </a:t>
            </a:r>
            <a:endParaRPr lang="en-GB" altLang="en-US" dirty="0">
              <a:solidFill>
                <a:schemeClr val="tx1"/>
              </a:solidFill>
            </a:endParaRPr>
          </a:p>
        </p:txBody>
      </p:sp>
      <p:sp>
        <p:nvSpPr>
          <p:cNvPr id="49155" name="Content Placeholder 3">
            <a:extLst>
              <a:ext uri="{FF2B5EF4-FFF2-40B4-BE49-F238E27FC236}">
                <a16:creationId xmlns:a16="http://schemas.microsoft.com/office/drawing/2014/main" xmlns="" id="{3903EBD3-25EA-9D42-9541-420257B80667}"/>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a:p>
          <a:p>
            <a:pPr marL="536575" indent="-536575" eaLnBrk="1" hangingPunct="1">
              <a:buClr>
                <a:srgbClr val="F04E2E"/>
              </a:buClr>
              <a:buFont typeface="Wingdings" pitchFamily="2" charset="2"/>
              <a:buChar char="q"/>
            </a:pPr>
            <a:endParaRPr lang="en-GB" altLang="en-US" sz="3200"/>
          </a:p>
        </p:txBody>
      </p:sp>
      <p:pic>
        <p:nvPicPr>
          <p:cNvPr id="49156" name="Picture 2">
            <a:extLst>
              <a:ext uri="{FF2B5EF4-FFF2-40B4-BE49-F238E27FC236}">
                <a16:creationId xmlns:a16="http://schemas.microsoft.com/office/drawing/2014/main" xmlns="" id="{67C6BC5D-B511-1B40-A016-9036BEFEEF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816" y="1686279"/>
            <a:ext cx="48339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a:extLst>
              <a:ext uri="{FF2B5EF4-FFF2-40B4-BE49-F238E27FC236}">
                <a16:creationId xmlns:a16="http://schemas.microsoft.com/office/drawing/2014/main" xmlns="" id="{84A7EDC8-E5C0-554F-BEC7-C3606A5DB492}"/>
              </a:ext>
            </a:extLst>
          </p:cNvPr>
          <p:cNvSpPr txBox="1">
            <a:spLocks noChangeArrowheads="1"/>
          </p:cNvSpPr>
          <p:nvPr/>
        </p:nvSpPr>
        <p:spPr bwMode="auto">
          <a:xfrm>
            <a:off x="1477162" y="2659833"/>
            <a:ext cx="33670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l-GR" altLang="en-US" sz="4800" dirty="0">
                <a:solidFill>
                  <a:srgbClr val="FF0000"/>
                </a:solidFill>
                <a:latin typeface="Calibri" panose="020F0502020204030204" pitchFamily="34" charset="0"/>
              </a:rPr>
              <a:t>ΑΣ ΠΑΙΞΟΥΜΕ ΘΕΑΤΡΟ!</a:t>
            </a:r>
            <a:endParaRPr lang="en-GB" altLang="en-US" sz="5400" dirty="0">
              <a:solidFill>
                <a:srgbClr val="FF0000"/>
              </a:solidFill>
              <a:latin typeface="Calibri" panose="020F0502020204030204" pitchFamily="34" charset="0"/>
            </a:endParaRPr>
          </a:p>
        </p:txBody>
      </p:sp>
      <p:pic>
        <p:nvPicPr>
          <p:cNvPr id="49158" name="Picture 6">
            <a:extLst>
              <a:ext uri="{FF2B5EF4-FFF2-40B4-BE49-F238E27FC236}">
                <a16:creationId xmlns:a16="http://schemas.microsoft.com/office/drawing/2014/main" xmlns="" id="{2D86E6B4-4AFC-724A-81B7-97ED239BC87B}"/>
              </a:ext>
            </a:extLst>
          </p:cNvPr>
          <p:cNvPicPr>
            <a:picLocks noChangeAspect="1"/>
          </p:cNvPicPr>
          <p:nvPr/>
        </p:nvPicPr>
        <p:blipFill>
          <a:blip r:embed="rId4" cstate="print">
            <a:extLst>
              <a:ext uri="{28A0092B-C50C-407E-A947-70E740481C1C}">
                <a14:useLocalDpi xmlns:a14="http://schemas.microsoft.com/office/drawing/2010/main" val="0"/>
              </a:ext>
            </a:extLst>
          </a:blip>
          <a:srcRect l="38293" r="15822"/>
          <a:stretch>
            <a:fillRect/>
          </a:stretch>
        </p:blipFill>
        <p:spPr bwMode="auto">
          <a:xfrm>
            <a:off x="7273925" y="0"/>
            <a:ext cx="5068888" cy="71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0" y="1"/>
            <a:ext cx="7132637" cy="3320142"/>
          </a:xfrm>
          <a:prstGeom prst="cloudCallout">
            <a:avLst>
              <a:gd name="adj1" fmla="val -42125"/>
              <a:gd name="adj2" fmla="val 7194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lumMod val="85000"/>
                    <a:lumOff val="15000"/>
                  </a:schemeClr>
                </a:solidFill>
              </a:rPr>
              <a:t>Σε ομάδες των 3-4 ατόμων φανταστείτε ένα μηχάνημα ρομπότ που θα μπορούσε να είναι πολύ βολικό/βοηθητικό για εσάς στην καθημερινότητα. Τι θα ήταν αυτό; Δημιουργήστε αυτό το ρομπότ με τα σώματά σας και κάντε έναν παίκτη της ομάδας χειριστή του ρομπότ. Τι θα γινόταν αν λόγω δυσλειτουργίας το ρομπότ πήγαινε ανεξέλεγκτα; Ας δούμε! </a:t>
            </a:r>
            <a:endParaRPr lang="en-GB" dirty="0">
              <a:solidFill>
                <a:schemeClr val="tx1">
                  <a:lumMod val="85000"/>
                  <a:lumOff val="15000"/>
                </a:schemeClr>
              </a:solidFill>
            </a:endParaRPr>
          </a:p>
        </p:txBody>
      </p:sp>
      <p:sp>
        <p:nvSpPr>
          <p:cNvPr id="10" name="Cloud Callout 9"/>
          <p:cNvSpPr/>
          <p:nvPr/>
        </p:nvSpPr>
        <p:spPr>
          <a:xfrm>
            <a:off x="6672943" y="129042"/>
            <a:ext cx="4974770" cy="5943599"/>
          </a:xfrm>
          <a:prstGeom prst="cloudCallout">
            <a:avLst>
              <a:gd name="adj1" fmla="val 52600"/>
              <a:gd name="adj2" fmla="val 57884"/>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Φανταστείτε μια στιγμή στο μέλλον που τα ρομπότ βοηθούν τους ανθρώπους στην καθημερινή τους ζωή. Σε ομάδες των 3 ή 4 ατόμων, σχεδιάστε μια ιστορία που παρουσιάζει τη δυσλειτουργία ενός ρομπότ. Περιγράψτε τι συμβαίνει και με ποια αποτελέσματα. Όταν ολοκληρωθεί η ιστορία, παρουσιάστε το στις άλλες ομάδες, με ένα άτομο να παίζει το ρομπότ και τα άλλα να παίζουν τους χαρακτήρες που προσπαθούν να το διορθώσουν. </a:t>
            </a:r>
            <a:endParaRPr lang="en-GB" dirty="0"/>
          </a:p>
        </p:txBody>
      </p:sp>
      <p:sp>
        <p:nvSpPr>
          <p:cNvPr id="11" name="Cloud Callout 10"/>
          <p:cNvSpPr/>
          <p:nvPr/>
        </p:nvSpPr>
        <p:spPr>
          <a:xfrm>
            <a:off x="438150" y="3730625"/>
            <a:ext cx="6027964" cy="2659289"/>
          </a:xfrm>
          <a:prstGeom prst="cloudCallout">
            <a:avLst>
              <a:gd name="adj1" fmla="val 64336"/>
              <a:gd name="adj2" fmla="val 4751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t>Αυτοσχεδιάστε μια σύντομη σκηνή στην υπόλοιπη τάξη, όπου ο ιδιοκτήτης ενός ρομπότ επιστρέφει στο σπίτι και το ρομπότ έχει χαλάσει. Τι είδους ζημιά μπορεί να έχει συμβεί; Ποια θα ήταν η αντίδραση του ιδιοκτήτη; </a:t>
            </a:r>
            <a:endParaRPr lang="en-GB" dirty="0"/>
          </a:p>
        </p:txBody>
      </p:sp>
    </p:spTree>
    <p:extLst>
      <p:ext uri="{BB962C8B-B14F-4D97-AF65-F5344CB8AC3E}">
        <p14:creationId xmlns:p14="http://schemas.microsoft.com/office/powerpoint/2010/main" val="204124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364746FD-E1AF-694E-88A3-9B35D392C0F2}"/>
              </a:ext>
            </a:extLst>
          </p:cNvPr>
          <p:cNvSpPr>
            <a:spLocks noGrp="1"/>
          </p:cNvSpPr>
          <p:nvPr>
            <p:ph type="title"/>
          </p:nvPr>
        </p:nvSpPr>
        <p:spPr>
          <a:xfrm>
            <a:off x="423863" y="455613"/>
            <a:ext cx="11356975" cy="1190625"/>
          </a:xfrm>
        </p:spPr>
        <p:txBody>
          <a:bodyPr/>
          <a:lstStyle/>
          <a:p>
            <a:pPr eaLnBrk="1" hangingPunct="1">
              <a:defRPr/>
            </a:pPr>
            <a:r>
              <a:rPr lang="el-GR" altLang="en-US" dirty="0">
                <a:solidFill>
                  <a:schemeClr val="tx1"/>
                </a:solidFill>
                <a:effectLst>
                  <a:outerShdw blurRad="38100" dist="38100" dir="2700000" algn="tl">
                    <a:srgbClr val="000000">
                      <a:alpha val="43137"/>
                    </a:srgbClr>
                  </a:outerShdw>
                </a:effectLst>
              </a:rPr>
              <a:t>Σε αυτό το μάθημα θα: </a:t>
            </a:r>
            <a:endParaRPr lang="en-GB" altLang="en-US" dirty="0">
              <a:solidFill>
                <a:schemeClr val="tx1"/>
              </a:solidFill>
            </a:endParaRPr>
          </a:p>
        </p:txBody>
      </p:sp>
      <p:pic>
        <p:nvPicPr>
          <p:cNvPr id="20483" name="Content Placeholder 5">
            <a:extLst>
              <a:ext uri="{FF2B5EF4-FFF2-40B4-BE49-F238E27FC236}">
                <a16:creationId xmlns:a16="http://schemas.microsoft.com/office/drawing/2014/main" xmlns="" id="{8808728E-C8BF-9C4B-A87C-F02B5E27007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68400" y="1868488"/>
            <a:ext cx="1069975" cy="3584575"/>
          </a:xfrm>
        </p:spPr>
      </p:pic>
      <p:sp>
        <p:nvSpPr>
          <p:cNvPr id="7" name="Rectangle 6">
            <a:extLst>
              <a:ext uri="{FF2B5EF4-FFF2-40B4-BE49-F238E27FC236}">
                <a16:creationId xmlns:a16="http://schemas.microsoft.com/office/drawing/2014/main" xmlns="" id="{C44D3FC1-6F20-0045-8705-F00AEE910E3E}"/>
              </a:ext>
            </a:extLst>
          </p:cNvPr>
          <p:cNvSpPr/>
          <p:nvPr/>
        </p:nvSpPr>
        <p:spPr>
          <a:xfrm>
            <a:off x="2581275" y="1952625"/>
            <a:ext cx="9086850" cy="954107"/>
          </a:xfrm>
          <a:prstGeom prst="rect">
            <a:avLst/>
          </a:prstGeom>
        </p:spPr>
        <p:txBody>
          <a:bodyPr>
            <a:spAutoFit/>
          </a:bodyPr>
          <a:lstStyle/>
          <a:p>
            <a:pPr algn="just" eaLnBrk="1" fontAlgn="auto" hangingPunct="1">
              <a:spcBef>
                <a:spcPts val="0"/>
              </a:spcBef>
              <a:spcAft>
                <a:spcPts val="0"/>
              </a:spcAft>
              <a:defRPr/>
            </a:pPr>
            <a:r>
              <a:rPr lang="el-GR" altLang="en-US" sz="2800" dirty="0" smtClean="0">
                <a:solidFill>
                  <a:srgbClr val="002060"/>
                </a:solidFill>
              </a:rPr>
              <a:t>Σκεφτούμε τις διαφορές ανάμεσα στην επιστήμη και την τεχνολογία. </a:t>
            </a:r>
            <a:endParaRPr lang="en-GB" sz="2800" dirty="0">
              <a:solidFill>
                <a:srgbClr val="002060"/>
              </a:solidFill>
            </a:endParaRPr>
          </a:p>
        </p:txBody>
      </p:sp>
      <p:sp>
        <p:nvSpPr>
          <p:cNvPr id="8" name="Rectangle 7">
            <a:extLst>
              <a:ext uri="{FF2B5EF4-FFF2-40B4-BE49-F238E27FC236}">
                <a16:creationId xmlns:a16="http://schemas.microsoft.com/office/drawing/2014/main" xmlns="" id="{AC513D85-9A19-D149-A278-E29BDB2922A6}"/>
              </a:ext>
            </a:extLst>
          </p:cNvPr>
          <p:cNvSpPr/>
          <p:nvPr/>
        </p:nvSpPr>
        <p:spPr>
          <a:xfrm>
            <a:off x="2581275" y="3244850"/>
            <a:ext cx="9426575" cy="523875"/>
          </a:xfrm>
          <a:prstGeom prst="rect">
            <a:avLst/>
          </a:prstGeom>
        </p:spPr>
        <p:txBody>
          <a:bodyPr>
            <a:spAutoFit/>
          </a:bodyPr>
          <a:lstStyle/>
          <a:p>
            <a:pPr eaLnBrk="1" fontAlgn="auto" hangingPunct="1">
              <a:spcBef>
                <a:spcPts val="0"/>
              </a:spcBef>
              <a:spcAft>
                <a:spcPts val="0"/>
              </a:spcAft>
              <a:defRPr/>
            </a:pPr>
            <a:endParaRPr lang="en-GB" sz="2800" i="1" dirty="0">
              <a:solidFill>
                <a:schemeClr val="accent6"/>
              </a:solidFill>
              <a:latin typeface="Calibri Light" panose="020F0302020204030204"/>
            </a:endParaRPr>
          </a:p>
        </p:txBody>
      </p:sp>
      <p:sp>
        <p:nvSpPr>
          <p:cNvPr id="9" name="Rectangle 8">
            <a:extLst>
              <a:ext uri="{FF2B5EF4-FFF2-40B4-BE49-F238E27FC236}">
                <a16:creationId xmlns:a16="http://schemas.microsoft.com/office/drawing/2014/main" xmlns="" id="{0BC37175-FB71-8B46-96F8-F70C0BFCC98D}"/>
              </a:ext>
            </a:extLst>
          </p:cNvPr>
          <p:cNvSpPr/>
          <p:nvPr/>
        </p:nvSpPr>
        <p:spPr>
          <a:xfrm>
            <a:off x="2581275" y="4406412"/>
            <a:ext cx="9199563" cy="1384995"/>
          </a:xfrm>
          <a:prstGeom prst="rect">
            <a:avLst/>
          </a:prstGeom>
        </p:spPr>
        <p:txBody>
          <a:bodyPr wrap="square">
            <a:spAutoFit/>
          </a:bodyPr>
          <a:lstStyle/>
          <a:p>
            <a:pPr algn="just">
              <a:defRPr/>
            </a:pPr>
            <a:r>
              <a:rPr lang="el-GR" altLang="en-US" sz="2800" dirty="0" smtClean="0">
                <a:solidFill>
                  <a:srgbClr val="002060"/>
                </a:solidFill>
              </a:rPr>
              <a:t>Ερευνήσουμε </a:t>
            </a:r>
            <a:r>
              <a:rPr lang="el-GR" altLang="en-US" sz="2800" dirty="0">
                <a:solidFill>
                  <a:srgbClr val="002060"/>
                </a:solidFill>
              </a:rPr>
              <a:t>πώς οι καλλιτέχνες σκέφτονται για την επιστήμη ή την τεχνολογία και </a:t>
            </a:r>
            <a:r>
              <a:rPr lang="el-GR" altLang="en-US" sz="2800" dirty="0" smtClean="0">
                <a:solidFill>
                  <a:srgbClr val="002060"/>
                </a:solidFill>
              </a:rPr>
              <a:t>πώς αυτό αποτυπώνεται στην Τέχνη με </a:t>
            </a:r>
            <a:r>
              <a:rPr lang="el-GR" altLang="en-US" sz="2800" dirty="0">
                <a:solidFill>
                  <a:srgbClr val="002060"/>
                </a:solidFill>
              </a:rPr>
              <a:t>διαφορετικούς τρόπους. </a:t>
            </a:r>
            <a:endParaRPr lang="en-GB" altLang="en-US" sz="2800" dirty="0">
              <a:solidFill>
                <a:srgbClr val="002060"/>
              </a:solidFill>
            </a:endParaRPr>
          </a:p>
        </p:txBody>
      </p:sp>
      <p:sp>
        <p:nvSpPr>
          <p:cNvPr id="20487" name="TextBox 9">
            <a:extLst>
              <a:ext uri="{FF2B5EF4-FFF2-40B4-BE49-F238E27FC236}">
                <a16:creationId xmlns:a16="http://schemas.microsoft.com/office/drawing/2014/main" xmlns="" id="{0356740A-0AAC-C14B-81BC-67924FB806AA}"/>
              </a:ext>
            </a:extLst>
          </p:cNvPr>
          <p:cNvSpPr txBox="1">
            <a:spLocks noChangeArrowheads="1"/>
          </p:cNvSpPr>
          <p:nvPr/>
        </p:nvSpPr>
        <p:spPr bwMode="auto">
          <a:xfrm>
            <a:off x="2581275" y="3157519"/>
            <a:ext cx="887979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gn="just">
              <a:lnSpc>
                <a:spcPct val="100000"/>
              </a:lnSpc>
              <a:spcBef>
                <a:spcPct val="0"/>
              </a:spcBef>
              <a:buClrTx/>
              <a:buNone/>
            </a:pPr>
            <a:r>
              <a:rPr lang="el-GR" dirty="0" smtClean="0">
                <a:solidFill>
                  <a:schemeClr val="tx1"/>
                </a:solidFill>
              </a:rPr>
              <a:t>Σκεφτούμε πώς η επιστημονική και τεχνολογική πρόοδος επηρεάζει τη ζωή μας. </a:t>
            </a:r>
            <a:endParaRPr lang="en-GB" dirty="0" smtClean="0">
              <a:solidFill>
                <a:schemeClr val="tx1"/>
              </a:solidFill>
            </a:endParaRPr>
          </a:p>
          <a:p>
            <a:pPr algn="just">
              <a:lnSpc>
                <a:spcPct val="100000"/>
              </a:lnSpc>
              <a:spcBef>
                <a:spcPct val="0"/>
              </a:spcBef>
              <a:buClrTx/>
              <a:buFontTx/>
              <a:buNone/>
            </a:pPr>
            <a:endParaRPr lang="en-GB" altLang="en-US" dirty="0">
              <a:solidFill>
                <a:schemeClr val="tx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xmlns="" id="{187C0A6C-CA5E-4145-AE82-6999FDDCBF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78"/>
            <a:ext cx="12192000" cy="827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xmlns="" id="{0F6FE4F9-A7BB-BA48-AEDF-EA78F03D4618}"/>
              </a:ext>
            </a:extLst>
          </p:cNvPr>
          <p:cNvSpPr/>
          <p:nvPr/>
        </p:nvSpPr>
        <p:spPr>
          <a:xfrm>
            <a:off x="3019425" y="854075"/>
            <a:ext cx="5614988" cy="4648200"/>
          </a:xfrm>
          <a:prstGeom prst="ellipse">
            <a:avLst/>
          </a:prstGeom>
          <a:solidFill>
            <a:schemeClr val="tx1">
              <a:alpha val="66000"/>
            </a:schemeClr>
          </a:solidFill>
          <a:ln w="171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2800" dirty="0">
              <a:solidFill>
                <a:prstClr val="white"/>
              </a:solidFill>
            </a:endParaRPr>
          </a:p>
        </p:txBody>
      </p:sp>
      <p:sp>
        <p:nvSpPr>
          <p:cNvPr id="2" name="Rectangle 1">
            <a:extLst>
              <a:ext uri="{FF2B5EF4-FFF2-40B4-BE49-F238E27FC236}">
                <a16:creationId xmlns:a16="http://schemas.microsoft.com/office/drawing/2014/main" xmlns="" id="{9DFD1DCB-5234-F34D-9455-BAAE70EC824C}"/>
              </a:ext>
            </a:extLst>
          </p:cNvPr>
          <p:cNvSpPr/>
          <p:nvPr/>
        </p:nvSpPr>
        <p:spPr>
          <a:xfrm>
            <a:off x="182563" y="2422525"/>
            <a:ext cx="12192000" cy="1107996"/>
          </a:xfrm>
          <a:prstGeom prst="rect">
            <a:avLst/>
          </a:prstGeom>
        </p:spPr>
        <p:txBody>
          <a:bodyPr>
            <a:spAutoFit/>
          </a:bodyPr>
          <a:lstStyle/>
          <a:p>
            <a:pPr algn="ctr" eaLnBrk="1" fontAlgn="auto" hangingPunct="1">
              <a:spcBef>
                <a:spcPts val="0"/>
              </a:spcBef>
              <a:spcAft>
                <a:spcPts val="0"/>
              </a:spcAft>
              <a:defRPr/>
            </a:pPr>
            <a:r>
              <a:rPr lang="el-GR" sz="6600" b="1" spc="300" dirty="0" smtClean="0">
                <a:solidFill>
                  <a:srgbClr val="FFFF00"/>
                </a:solidFill>
                <a:latin typeface="+mn-lt"/>
              </a:rPr>
              <a:t>«ΕΠΙΣΤΗΜΗ </a:t>
            </a:r>
            <a:r>
              <a:rPr lang="el-GR" sz="6600" b="1" spc="300" dirty="0">
                <a:solidFill>
                  <a:srgbClr val="FFFF00"/>
                </a:solidFill>
                <a:latin typeface="+mn-lt"/>
              </a:rPr>
              <a:t>ΚΑΙ </a:t>
            </a:r>
            <a:r>
              <a:rPr lang="el-GR" sz="6600" b="1" spc="300" dirty="0" smtClean="0">
                <a:solidFill>
                  <a:srgbClr val="FFFF00"/>
                </a:solidFill>
                <a:latin typeface="+mn-lt"/>
              </a:rPr>
              <a:t>ΤΕΧΝΟΛΟΓΙΑ»</a:t>
            </a:r>
            <a:endParaRPr lang="en-GB" sz="6600" b="1" spc="300" dirty="0">
              <a:solidFill>
                <a:srgbClr val="FFFF00"/>
              </a:solidFill>
              <a:latin typeface="+mn-lt"/>
            </a:endParaRPr>
          </a:p>
        </p:txBody>
      </p:sp>
      <p:pic>
        <p:nvPicPr>
          <p:cNvPr id="51205" name="Picture 5">
            <a:extLst>
              <a:ext uri="{FF2B5EF4-FFF2-40B4-BE49-F238E27FC236}">
                <a16:creationId xmlns:a16="http://schemas.microsoft.com/office/drawing/2014/main" xmlns="" id="{09101272-0DCD-E949-8E9F-586799B22BBC}"/>
              </a:ext>
            </a:extLst>
          </p:cNvPr>
          <p:cNvPicPr>
            <a:picLocks noChangeAspect="1"/>
          </p:cNvPicPr>
          <p:nvPr/>
        </p:nvPicPr>
        <p:blipFill>
          <a:blip r:embed="rId4" cstate="print">
            <a:extLst>
              <a:ext uri="{28A0092B-C50C-407E-A947-70E740481C1C}">
                <a14:useLocalDpi xmlns:a14="http://schemas.microsoft.com/office/drawing/2010/main" val="0"/>
              </a:ext>
            </a:extLst>
          </a:blip>
          <a:srcRect b="67455"/>
          <a:stretch>
            <a:fillRect/>
          </a:stretch>
        </p:blipFill>
        <p:spPr bwMode="auto">
          <a:xfrm>
            <a:off x="4430713" y="1355725"/>
            <a:ext cx="27908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10">
            <a:extLst>
              <a:ext uri="{FF2B5EF4-FFF2-40B4-BE49-F238E27FC236}">
                <a16:creationId xmlns:a16="http://schemas.microsoft.com/office/drawing/2014/main" xmlns="" id="{EE080A5A-DC0A-5548-B61D-F61997A0283D}"/>
              </a:ext>
            </a:extLst>
          </p:cNvPr>
          <p:cNvPicPr>
            <a:picLocks noChangeAspect="1"/>
          </p:cNvPicPr>
          <p:nvPr/>
        </p:nvPicPr>
        <p:blipFill>
          <a:blip r:embed="rId3" cstate="print">
            <a:extLst>
              <a:ext uri="{28A0092B-C50C-407E-A947-70E740481C1C}">
                <a14:useLocalDpi xmlns:a14="http://schemas.microsoft.com/office/drawing/2010/main" val="0"/>
              </a:ext>
            </a:extLst>
          </a:blip>
          <a:srcRect l="27950" t="26988"/>
          <a:stretch>
            <a:fillRect/>
          </a:stretch>
        </p:blipFill>
        <p:spPr bwMode="auto">
          <a:xfrm>
            <a:off x="-26988" y="-26988"/>
            <a:ext cx="2800351"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a:extLst>
              <a:ext uri="{FF2B5EF4-FFF2-40B4-BE49-F238E27FC236}">
                <a16:creationId xmlns:a16="http://schemas.microsoft.com/office/drawing/2014/main" xmlns="" id="{ACC9BC09-E45D-9241-B32B-147901927E56}"/>
              </a:ext>
            </a:extLst>
          </p:cNvPr>
          <p:cNvSpPr>
            <a:spLocks noGrp="1"/>
          </p:cNvSpPr>
          <p:nvPr>
            <p:ph type="title"/>
          </p:nvPr>
        </p:nvSpPr>
        <p:spPr>
          <a:xfrm>
            <a:off x="455613" y="523875"/>
            <a:ext cx="11356975" cy="3516313"/>
          </a:xfrm>
        </p:spPr>
        <p:txBody>
          <a:bodyPr/>
          <a:lstStyle/>
          <a:p>
            <a:pPr eaLnBrk="1" hangingPunct="1"/>
            <a:r>
              <a:rPr lang="en-GB" altLang="en-US">
                <a:solidFill>
                  <a:schemeClr val="tx1"/>
                </a:solidFill>
              </a:rPr>
              <a:t>                                 </a:t>
            </a:r>
            <a:br>
              <a:rPr lang="en-GB" altLang="en-US">
                <a:solidFill>
                  <a:schemeClr val="tx1"/>
                </a:solidFill>
              </a:rPr>
            </a:br>
            <a:endParaRPr lang="en-GB" altLang="en-US">
              <a:solidFill>
                <a:schemeClr val="tx1"/>
              </a:solidFill>
            </a:endParaRPr>
          </a:p>
        </p:txBody>
      </p:sp>
      <p:sp>
        <p:nvSpPr>
          <p:cNvPr id="4" name="Content Placeholder 3">
            <a:extLst>
              <a:ext uri="{FF2B5EF4-FFF2-40B4-BE49-F238E27FC236}">
                <a16:creationId xmlns:a16="http://schemas.microsoft.com/office/drawing/2014/main" xmlns="" id="{3CD7ADBB-1406-764E-AE8F-850DFE8172BE}"/>
              </a:ext>
            </a:extLst>
          </p:cNvPr>
          <p:cNvSpPr txBox="1">
            <a:spLocks noGrp="1"/>
          </p:cNvSpPr>
          <p:nvPr>
            <p:ph idx="1"/>
          </p:nvPr>
        </p:nvSpPr>
        <p:spPr>
          <a:xfrm>
            <a:off x="0" y="2417763"/>
            <a:ext cx="12225338" cy="3669723"/>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endParaRPr lang="en-GB" dirty="0"/>
          </a:p>
          <a:p>
            <a:pPr marL="536575" indent="-536575" eaLnBrk="1" fontAlgn="auto" hangingPunct="1">
              <a:spcAft>
                <a:spcPts val="0"/>
              </a:spcAft>
              <a:buClr>
                <a:srgbClr val="F04E2E"/>
              </a:buClr>
              <a:buFont typeface="Wingdings" panose="05000000000000000000" pitchFamily="2" charset="2"/>
              <a:buChar char="q"/>
              <a:defRPr/>
            </a:pPr>
            <a:r>
              <a:rPr lang="el-GR" sz="3200" dirty="0"/>
              <a:t>Τι μάθαμε για την </a:t>
            </a:r>
            <a:r>
              <a:rPr lang="el-GR" sz="3200" dirty="0">
                <a:effectLst>
                  <a:outerShdw blurRad="38100" dist="38100" dir="2700000" algn="tl">
                    <a:srgbClr val="000000">
                      <a:alpha val="43137"/>
                    </a:srgbClr>
                  </a:outerShdw>
                </a:effectLst>
              </a:rPr>
              <a:t>«Επιστήμη και Τεχνολογία» </a:t>
            </a:r>
            <a:r>
              <a:rPr lang="el-GR" sz="3200" dirty="0"/>
              <a:t>που δεν είχαμε σκεφτεί πριν; </a:t>
            </a:r>
            <a:endParaRPr lang="en-GB" sz="3200" dirty="0"/>
          </a:p>
          <a:p>
            <a:pPr marL="0" indent="0" eaLnBrk="1" fontAlgn="auto" hangingPunct="1">
              <a:spcAft>
                <a:spcPts val="0"/>
              </a:spcAft>
              <a:buClr>
                <a:srgbClr val="F04E2E"/>
              </a:buClr>
              <a:buFont typeface="Arial" panose="020B0604020202020204" pitchFamily="34" charset="0"/>
              <a:buNone/>
              <a:defRPr/>
            </a:pPr>
            <a:endParaRPr lang="en-GB" sz="1200" dirty="0">
              <a:solidFill>
                <a:schemeClr val="accent6"/>
              </a:solidFill>
            </a:endParaRPr>
          </a:p>
          <a:p>
            <a:pPr marL="536575" indent="-536575" eaLnBrk="1" fontAlgn="auto" hangingPunct="1">
              <a:spcAft>
                <a:spcPts val="0"/>
              </a:spcAft>
              <a:buClr>
                <a:srgbClr val="F04E2E"/>
              </a:buClr>
              <a:buFont typeface="Wingdings" panose="05000000000000000000" pitchFamily="2" charset="2"/>
              <a:buChar char="q"/>
              <a:defRPr/>
            </a:pPr>
            <a:r>
              <a:rPr lang="el-GR" sz="3200" b="1" dirty="0">
                <a:solidFill>
                  <a:srgbClr val="002060"/>
                </a:solidFill>
              </a:rPr>
              <a:t>Τι σας άρεσε περισσότερο σε αυτή την ενότητα; </a:t>
            </a:r>
            <a:endParaRPr lang="en-GB" sz="3200" b="1" dirty="0">
              <a:solidFill>
                <a:srgbClr val="002060"/>
              </a:solidFill>
            </a:endParaRPr>
          </a:p>
          <a:p>
            <a:pPr marL="0" indent="0" eaLnBrk="1" fontAlgn="auto" hangingPunct="1">
              <a:spcAft>
                <a:spcPts val="0"/>
              </a:spcAft>
              <a:buClr>
                <a:srgbClr val="F04E2E"/>
              </a:buClr>
              <a:buFont typeface="Arial" panose="020B0604020202020204" pitchFamily="34" charset="0"/>
              <a:buNone/>
              <a:defRPr/>
            </a:pPr>
            <a:endParaRPr lang="en-GB" sz="1200" dirty="0"/>
          </a:p>
          <a:p>
            <a:pPr marL="536575" indent="-536575" eaLnBrk="1" fontAlgn="auto" hangingPunct="1">
              <a:spcAft>
                <a:spcPts val="0"/>
              </a:spcAft>
              <a:buClr>
                <a:srgbClr val="F04E2E"/>
              </a:buClr>
              <a:buFont typeface="Wingdings" panose="05000000000000000000" pitchFamily="2" charset="2"/>
              <a:buChar char="q"/>
              <a:defRPr/>
            </a:pPr>
            <a:r>
              <a:rPr lang="el-GR" sz="3200" dirty="0"/>
              <a:t>Τι ήταν πιο ενδιαφέρον βλέποντας αυτό το θέμα με  έναν καινούριο και βαθύτερο τρόπο; </a:t>
            </a:r>
            <a:endParaRPr lang="en-GB" sz="3200" dirty="0"/>
          </a:p>
        </p:txBody>
      </p:sp>
      <p:pic>
        <p:nvPicPr>
          <p:cNvPr id="53254" name="Picture 2">
            <a:extLst>
              <a:ext uri="{FF2B5EF4-FFF2-40B4-BE49-F238E27FC236}">
                <a16:creationId xmlns:a16="http://schemas.microsoft.com/office/drawing/2014/main" xmlns="" id="{BD1C985D-86F7-DB42-9B94-3D43D82D3CC5}"/>
              </a:ext>
            </a:extLst>
          </p:cNvPr>
          <p:cNvPicPr>
            <a:picLocks noChangeAspect="1"/>
          </p:cNvPicPr>
          <p:nvPr/>
        </p:nvPicPr>
        <p:blipFill>
          <a:blip r:embed="rId4" cstate="print">
            <a:extLst>
              <a:ext uri="{28A0092B-C50C-407E-A947-70E740481C1C}">
                <a14:useLocalDpi xmlns:a14="http://schemas.microsoft.com/office/drawing/2010/main" val="0"/>
              </a:ext>
            </a:extLst>
          </a:blip>
          <a:srcRect l="14365" t="6381"/>
          <a:stretch>
            <a:fillRect/>
          </a:stretch>
        </p:blipFill>
        <p:spPr bwMode="auto">
          <a:xfrm>
            <a:off x="-26988" y="-26988"/>
            <a:ext cx="2587626"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6">
            <a:extLst>
              <a:ext uri="{FF2B5EF4-FFF2-40B4-BE49-F238E27FC236}">
                <a16:creationId xmlns:a16="http://schemas.microsoft.com/office/drawing/2014/main" xmlns="" id="{068941C3-ED93-704F-BD7E-C05B9045897A}"/>
              </a:ext>
            </a:extLst>
          </p:cNvPr>
          <p:cNvPicPr>
            <a:picLocks noChangeAspect="1"/>
          </p:cNvPicPr>
          <p:nvPr/>
        </p:nvPicPr>
        <p:blipFill>
          <a:blip r:embed="rId5" cstate="print">
            <a:extLst>
              <a:ext uri="{28A0092B-C50C-407E-A947-70E740481C1C}">
                <a14:useLocalDpi xmlns:a14="http://schemas.microsoft.com/office/drawing/2010/main" val="0"/>
              </a:ext>
            </a:extLst>
          </a:blip>
          <a:srcRect r="30688" b="71268"/>
          <a:stretch>
            <a:fillRect/>
          </a:stretch>
        </p:blipFill>
        <p:spPr bwMode="auto">
          <a:xfrm>
            <a:off x="10745788" y="6248400"/>
            <a:ext cx="1479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7">
            <a:extLst>
              <a:ext uri="{FF2B5EF4-FFF2-40B4-BE49-F238E27FC236}">
                <a16:creationId xmlns:a16="http://schemas.microsoft.com/office/drawing/2014/main" xmlns="" id="{9CBC2F2D-C7E4-B342-A8B7-C04ED13235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450" y="239713"/>
            <a:ext cx="333533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a:extLst>
              <a:ext uri="{FF2B5EF4-FFF2-40B4-BE49-F238E27FC236}">
                <a16:creationId xmlns:a16="http://schemas.microsoft.com/office/drawing/2014/main" xmlns="" id="{FF747A17-60B0-5F44-A5D1-219C456F3C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6563" y="5191125"/>
            <a:ext cx="31337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2">
            <a:extLst>
              <a:ext uri="{FF2B5EF4-FFF2-40B4-BE49-F238E27FC236}">
                <a16:creationId xmlns:a16="http://schemas.microsoft.com/office/drawing/2014/main" xmlns="" id="{C393FA84-B224-6A4F-A67A-D815895F0A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413" y="917575"/>
            <a:ext cx="50831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a:extLst>
              <a:ext uri="{FF2B5EF4-FFF2-40B4-BE49-F238E27FC236}">
                <a16:creationId xmlns:a16="http://schemas.microsoft.com/office/drawing/2014/main" xmlns="" id="{180195A0-EE2C-7F43-A56A-1290EF77355F}"/>
              </a:ext>
            </a:extLst>
          </p:cNvPr>
          <p:cNvSpPr>
            <a:spLocks noGrp="1"/>
          </p:cNvSpPr>
          <p:nvPr>
            <p:ph type="title"/>
          </p:nvPr>
        </p:nvSpPr>
        <p:spPr>
          <a:xfrm>
            <a:off x="455613" y="523875"/>
            <a:ext cx="11356975" cy="3516313"/>
          </a:xfrm>
        </p:spPr>
        <p:txBody>
          <a:bodyPr/>
          <a:lstStyle/>
          <a:p>
            <a:pPr eaLnBrk="1" hangingPunct="1"/>
            <a:r>
              <a:rPr lang="en-GB" altLang="en-US">
                <a:solidFill>
                  <a:schemeClr val="tx1"/>
                </a:solidFill>
              </a:rPr>
              <a:t>                  www.getcreativewithart.org</a:t>
            </a:r>
          </a:p>
        </p:txBody>
      </p:sp>
      <p:sp>
        <p:nvSpPr>
          <p:cNvPr id="55300" name="Content Placeholder 3">
            <a:extLst>
              <a:ext uri="{FF2B5EF4-FFF2-40B4-BE49-F238E27FC236}">
                <a16:creationId xmlns:a16="http://schemas.microsoft.com/office/drawing/2014/main" xmlns="" id="{C2B2C71F-073A-5441-8024-92CFF5F92734}"/>
              </a:ext>
            </a:extLst>
          </p:cNvPr>
          <p:cNvSpPr>
            <a:spLocks noGrp="1"/>
          </p:cNvSpPr>
          <p:nvPr>
            <p:ph idx="1"/>
          </p:nvPr>
        </p:nvSpPr>
        <p:spPr>
          <a:xfrm>
            <a:off x="442913" y="2101850"/>
            <a:ext cx="11225212" cy="203200"/>
          </a:xfrm>
        </p:spPr>
        <p:txBody>
          <a:bodyPr>
            <a:spAutoFit/>
          </a:bodyPr>
          <a:lstStyle/>
          <a:p>
            <a:pPr marL="0" indent="0" eaLnBrk="1" hangingPunct="1">
              <a:buClr>
                <a:srgbClr val="F04E2E"/>
              </a:buClr>
              <a:buFont typeface="Arial" panose="020B0604020202020204" pitchFamily="34" charset="0"/>
              <a:buNone/>
            </a:pPr>
            <a:r>
              <a:rPr lang="en-GB" altLang="en-US" sz="800"/>
              <a:t>*</a:t>
            </a:r>
          </a:p>
        </p:txBody>
      </p:sp>
      <p:pic>
        <p:nvPicPr>
          <p:cNvPr id="55301" name="Picture 2">
            <a:extLst>
              <a:ext uri="{FF2B5EF4-FFF2-40B4-BE49-F238E27FC236}">
                <a16:creationId xmlns:a16="http://schemas.microsoft.com/office/drawing/2014/main" xmlns="" id="{EB08C25F-4EF3-D444-9440-F1D988FF8DC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538" y="2636838"/>
            <a:ext cx="645001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8">
            <a:extLst>
              <a:ext uri="{FF2B5EF4-FFF2-40B4-BE49-F238E27FC236}">
                <a16:creationId xmlns:a16="http://schemas.microsoft.com/office/drawing/2014/main" xmlns="" id="{CFCCB401-8415-AF42-B846-25BBE261B70B}"/>
              </a:ext>
            </a:extLst>
          </p:cNvPr>
          <p:cNvSpPr txBox="1">
            <a:spLocks noChangeArrowheads="1"/>
          </p:cNvSpPr>
          <p:nvPr/>
        </p:nvSpPr>
        <p:spPr bwMode="auto">
          <a:xfrm>
            <a:off x="1233488" y="5680075"/>
            <a:ext cx="949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i="1">
                <a:solidFill>
                  <a:schemeClr val="tx1"/>
                </a:solidFill>
                <a:latin typeface="Calibri" panose="020F0502020204030204" pitchFamily="34" charset="0"/>
              </a:rPr>
              <a:t>  Produced with funding from the European Commission’s Erasmus+ Program </a:t>
            </a:r>
          </a:p>
        </p:txBody>
      </p:sp>
      <p:pic>
        <p:nvPicPr>
          <p:cNvPr id="55303" name="Picture 11">
            <a:extLst>
              <a:ext uri="{FF2B5EF4-FFF2-40B4-BE49-F238E27FC236}">
                <a16:creationId xmlns:a16="http://schemas.microsoft.com/office/drawing/2014/main" xmlns="" id="{5B9C087D-D6CE-764D-99C6-BEB1F9CCCD6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4113" y="5594350"/>
            <a:ext cx="16795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xmlns="" id="{793452D6-9575-7C40-B17A-C18FDAB270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1363"/>
            <a:ext cx="12192000" cy="827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xmlns="" id="{A175E254-3AA3-4D46-832E-7F27E92B4B09}"/>
              </a:ext>
            </a:extLst>
          </p:cNvPr>
          <p:cNvSpPr/>
          <p:nvPr/>
        </p:nvSpPr>
        <p:spPr>
          <a:xfrm>
            <a:off x="1507331" y="812800"/>
            <a:ext cx="8672513" cy="5232400"/>
          </a:xfrm>
          <a:prstGeom prst="ellipse">
            <a:avLst/>
          </a:prstGeom>
          <a:solidFill>
            <a:schemeClr val="tx1">
              <a:alpha val="66000"/>
            </a:schemeClr>
          </a:solidFill>
          <a:ln w="171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2800" dirty="0">
              <a:solidFill>
                <a:prstClr val="white"/>
              </a:solidFill>
            </a:endParaRPr>
          </a:p>
          <a:p>
            <a:pPr algn="ctr" eaLnBrk="1" fontAlgn="auto" hangingPunct="1">
              <a:spcBef>
                <a:spcPts val="0"/>
              </a:spcBef>
              <a:spcAft>
                <a:spcPts val="0"/>
              </a:spcAft>
              <a:defRPr/>
            </a:pPr>
            <a:r>
              <a:rPr lang="el-GR" sz="2800" b="1" dirty="0">
                <a:solidFill>
                  <a:prstClr val="white"/>
                </a:solidFill>
              </a:rPr>
              <a:t>ΑΣ ΜΟΙΡΑΣΤΟΥΜΕ ΤΙΣ ΣΚΕΨΕΙΣ ΜΑΣ</a:t>
            </a:r>
            <a:endParaRPr lang="en-GB" sz="2800" b="1" dirty="0">
              <a:solidFill>
                <a:prstClr val="white"/>
              </a:solidFill>
            </a:endParaRPr>
          </a:p>
        </p:txBody>
      </p:sp>
      <p:sp>
        <p:nvSpPr>
          <p:cNvPr id="2" name="Rectangle 1">
            <a:extLst>
              <a:ext uri="{FF2B5EF4-FFF2-40B4-BE49-F238E27FC236}">
                <a16:creationId xmlns:a16="http://schemas.microsoft.com/office/drawing/2014/main" xmlns="" id="{C3E66CB6-86B3-7146-A836-24677F0FACDF}"/>
              </a:ext>
            </a:extLst>
          </p:cNvPr>
          <p:cNvSpPr/>
          <p:nvPr/>
        </p:nvSpPr>
        <p:spPr>
          <a:xfrm>
            <a:off x="1959769" y="2270404"/>
            <a:ext cx="7758112" cy="2554545"/>
          </a:xfrm>
          <a:prstGeom prst="rect">
            <a:avLst/>
          </a:prstGeom>
        </p:spPr>
        <p:txBody>
          <a:bodyPr>
            <a:spAutoFit/>
          </a:bodyPr>
          <a:lstStyle/>
          <a:p>
            <a:pPr algn="ctr" eaLnBrk="1" fontAlgn="auto" hangingPunct="1">
              <a:spcBef>
                <a:spcPts val="0"/>
              </a:spcBef>
              <a:spcAft>
                <a:spcPts val="0"/>
              </a:spcAft>
              <a:defRPr/>
            </a:pPr>
            <a:r>
              <a:rPr lang="el-GR" sz="4000" b="1" spc="300" dirty="0">
                <a:solidFill>
                  <a:schemeClr val="bg2"/>
                </a:solidFill>
                <a:latin typeface="+mn-lt"/>
              </a:rPr>
              <a:t>ΤΟ ΣΗΜΕΡΙΝΟ ΜΑΣ ΘΕΜΑ </a:t>
            </a:r>
            <a:r>
              <a:rPr lang="el-GR" sz="4000" b="1" spc="300" dirty="0" smtClean="0">
                <a:solidFill>
                  <a:schemeClr val="bg2"/>
                </a:solidFill>
                <a:latin typeface="+mn-lt"/>
              </a:rPr>
              <a:t>ΕΙΝΑΙ</a:t>
            </a:r>
            <a:endParaRPr lang="en-GB" sz="4000" b="1" spc="300" dirty="0">
              <a:solidFill>
                <a:schemeClr val="bg2"/>
              </a:solidFill>
              <a:latin typeface="+mn-lt"/>
            </a:endParaRPr>
          </a:p>
          <a:p>
            <a:pPr algn="ctr" eaLnBrk="1" fontAlgn="auto" hangingPunct="1">
              <a:spcBef>
                <a:spcPts val="0"/>
              </a:spcBef>
              <a:spcAft>
                <a:spcPts val="0"/>
              </a:spcAft>
              <a:defRPr/>
            </a:pPr>
            <a:r>
              <a:rPr lang="en-GB" sz="4000" b="1" spc="300" dirty="0">
                <a:solidFill>
                  <a:schemeClr val="bg2"/>
                </a:solidFill>
                <a:latin typeface="+mn-lt"/>
              </a:rPr>
              <a:t> </a:t>
            </a:r>
            <a:r>
              <a:rPr lang="el-GR" sz="4000" b="1" spc="300" dirty="0">
                <a:solidFill>
                  <a:srgbClr val="FFFF00"/>
                </a:solidFill>
                <a:latin typeface="+mn-lt"/>
              </a:rPr>
              <a:t>«ΕΠΙΣΤΗΜΗ</a:t>
            </a:r>
            <a:r>
              <a:rPr lang="en-GB" sz="4000" b="1" spc="300" dirty="0">
                <a:solidFill>
                  <a:srgbClr val="FFFF00"/>
                </a:solidFill>
                <a:latin typeface="+mn-lt"/>
              </a:rPr>
              <a:t> &amp; </a:t>
            </a:r>
            <a:r>
              <a:rPr lang="el-GR" sz="4000" b="1" spc="300" dirty="0">
                <a:solidFill>
                  <a:srgbClr val="FFFF00"/>
                </a:solidFill>
                <a:latin typeface="+mn-lt"/>
              </a:rPr>
              <a:t>ΤΕΧΝΟΛΟΓΙΑ»</a:t>
            </a:r>
          </a:p>
          <a:p>
            <a:pPr algn="ctr" eaLnBrk="1" fontAlgn="auto" hangingPunct="1">
              <a:spcBef>
                <a:spcPts val="0"/>
              </a:spcBef>
              <a:spcAft>
                <a:spcPts val="0"/>
              </a:spcAft>
              <a:defRPr/>
            </a:pPr>
            <a:endParaRPr lang="el-GR" sz="4000" b="1" spc="300" dirty="0">
              <a:solidFill>
                <a:srgbClr val="FFFF00"/>
              </a:solidFill>
              <a:latin typeface="+mn-lt"/>
            </a:endParaRPr>
          </a:p>
        </p:txBody>
      </p:sp>
      <p:pic>
        <p:nvPicPr>
          <p:cNvPr id="22533" name="Picture 8">
            <a:extLst>
              <a:ext uri="{FF2B5EF4-FFF2-40B4-BE49-F238E27FC236}">
                <a16:creationId xmlns:a16="http://schemas.microsoft.com/office/drawing/2014/main" xmlns="" id="{58DB87DC-3894-0949-BE97-72D30D2A54EE}"/>
              </a:ext>
            </a:extLst>
          </p:cNvPr>
          <p:cNvPicPr>
            <a:picLocks noChangeAspect="1"/>
          </p:cNvPicPr>
          <p:nvPr/>
        </p:nvPicPr>
        <p:blipFill>
          <a:blip r:embed="rId4" cstate="print">
            <a:extLst>
              <a:ext uri="{28A0092B-C50C-407E-A947-70E740481C1C}">
                <a14:useLocalDpi xmlns:a14="http://schemas.microsoft.com/office/drawing/2010/main" val="0"/>
              </a:ext>
            </a:extLst>
          </a:blip>
          <a:srcRect b="66656"/>
          <a:stretch>
            <a:fillRect/>
          </a:stretch>
        </p:blipFill>
        <p:spPr bwMode="auto">
          <a:xfrm>
            <a:off x="7977188" y="5513388"/>
            <a:ext cx="440531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extLst>
              <a:ext uri="{FF2B5EF4-FFF2-40B4-BE49-F238E27FC236}">
                <a16:creationId xmlns:a16="http://schemas.microsoft.com/office/drawing/2014/main" xmlns="" id="{7F19B1E0-5FB8-CF47-8DF5-11009E79CC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163" y="5211763"/>
            <a:ext cx="276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a:extLst>
              <a:ext uri="{FF2B5EF4-FFF2-40B4-BE49-F238E27FC236}">
                <a16:creationId xmlns:a16="http://schemas.microsoft.com/office/drawing/2014/main" xmlns="" id="{7D4E7C96-B0E4-BE4B-B02D-E0CDF5C05B39}"/>
              </a:ext>
            </a:extLst>
          </p:cNvPr>
          <p:cNvPicPr>
            <a:picLocks noChangeAspect="1"/>
          </p:cNvPicPr>
          <p:nvPr/>
        </p:nvPicPr>
        <p:blipFill>
          <a:blip r:embed="rId6" cstate="print">
            <a:extLst>
              <a:ext uri="{28A0092B-C50C-407E-A947-70E740481C1C}">
                <a14:useLocalDpi xmlns:a14="http://schemas.microsoft.com/office/drawing/2010/main" val="0"/>
              </a:ext>
            </a:extLst>
          </a:blip>
          <a:srcRect b="67455"/>
          <a:stretch>
            <a:fillRect/>
          </a:stretch>
        </p:blipFill>
        <p:spPr bwMode="auto">
          <a:xfrm>
            <a:off x="4494213" y="1408113"/>
            <a:ext cx="27908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EC78DC-079C-774B-822B-D88205FEFF1C}"/>
              </a:ext>
            </a:extLst>
          </p:cNvPr>
          <p:cNvSpPr>
            <a:spLocks noGrp="1"/>
          </p:cNvSpPr>
          <p:nvPr>
            <p:ph type="title"/>
          </p:nvPr>
        </p:nvSpPr>
        <p:spPr>
          <a:xfrm>
            <a:off x="219615" y="145110"/>
            <a:ext cx="11660187" cy="1430337"/>
          </a:xfrm>
        </p:spPr>
        <p:txBody>
          <a:bodyPr rtlCol="0">
            <a:noAutofit/>
          </a:bodyPr>
          <a:lstStyle/>
          <a:p>
            <a:pPr algn="just" eaLnBrk="1" fontAlgn="auto" hangingPunct="1">
              <a:spcAft>
                <a:spcPts val="0"/>
              </a:spcAft>
              <a:defRPr/>
            </a:pPr>
            <a:r>
              <a:rPr lang="el-GR" b="1" dirty="0" smtClean="0">
                <a:effectLst>
                  <a:outerShdw blurRad="38100" dist="38100" dir="2700000" algn="tl">
                    <a:srgbClr val="000000">
                      <a:alpha val="43137"/>
                    </a:srgbClr>
                  </a:outerShdw>
                </a:effectLst>
              </a:rPr>
              <a:t>Μερικές</a:t>
            </a:r>
            <a:r>
              <a:rPr lang="en-GB" b="1" dirty="0" smtClean="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ΣΚΕΨΕΙΣ</a:t>
            </a:r>
            <a:r>
              <a:rPr lang="en-GB" b="1" dirty="0">
                <a:effectLst>
                  <a:outerShdw blurRad="38100" dist="38100" dir="2700000" algn="tl">
                    <a:srgbClr val="000000">
                      <a:alpha val="43137"/>
                    </a:srgbClr>
                  </a:outerShdw>
                </a:effectLst>
              </a:rPr>
              <a:t> </a:t>
            </a:r>
            <a:r>
              <a:rPr lang="el-GR" b="1" dirty="0">
                <a:solidFill>
                  <a:schemeClr val="tx1"/>
                </a:solidFill>
                <a:effectLst>
                  <a:outerShdw blurRad="38100" dist="38100" dir="2700000" algn="tl">
                    <a:srgbClr val="000000">
                      <a:alpha val="43137"/>
                    </a:srgbClr>
                  </a:outerShdw>
                </a:effectLst>
              </a:rPr>
              <a:t>για</a:t>
            </a:r>
            <a:r>
              <a:rPr lang="en-GB"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την </a:t>
            </a:r>
            <a:r>
              <a:rPr lang="el-GR" b="1" dirty="0">
                <a:solidFill>
                  <a:srgbClr val="002060"/>
                </a:solidFill>
                <a:effectLst>
                  <a:outerShdw blurRad="38100" dist="38100" dir="2700000" algn="tl">
                    <a:srgbClr val="000000">
                      <a:alpha val="43137"/>
                    </a:srgbClr>
                  </a:outerShdw>
                </a:effectLst>
              </a:rPr>
              <a:t>«</a:t>
            </a:r>
            <a:r>
              <a:rPr lang="el-GR" b="1" i="1" dirty="0">
                <a:solidFill>
                  <a:srgbClr val="002060"/>
                </a:solidFill>
              </a:rPr>
              <a:t>ΕΠΙΣΤΗΜΗ</a:t>
            </a:r>
            <a:r>
              <a:rPr lang="en-GB" b="1" i="1" dirty="0">
                <a:solidFill>
                  <a:srgbClr val="002060"/>
                </a:solidFill>
              </a:rPr>
              <a:t> &amp;</a:t>
            </a:r>
            <a:r>
              <a:rPr lang="el-GR" b="1" i="1" dirty="0">
                <a:solidFill>
                  <a:srgbClr val="002060"/>
                </a:solidFill>
              </a:rPr>
              <a:t>ΤΕΧΝΟΛΟΓΙΑ»</a:t>
            </a:r>
            <a:r>
              <a:rPr lang="en-GB" dirty="0">
                <a:solidFill>
                  <a:schemeClr val="tx1"/>
                </a:solidFill>
              </a:rPr>
              <a:t>:</a:t>
            </a:r>
          </a:p>
        </p:txBody>
      </p:sp>
      <p:sp>
        <p:nvSpPr>
          <p:cNvPr id="24579" name="Content Placeholder 3">
            <a:extLst>
              <a:ext uri="{FF2B5EF4-FFF2-40B4-BE49-F238E27FC236}">
                <a16:creationId xmlns:a16="http://schemas.microsoft.com/office/drawing/2014/main" xmlns="" id="{3DB49D38-55A3-0D46-8277-802B2B219007}"/>
              </a:ext>
            </a:extLst>
          </p:cNvPr>
          <p:cNvSpPr>
            <a:spLocks noGrp="1"/>
          </p:cNvSpPr>
          <p:nvPr>
            <p:ph idx="1"/>
          </p:nvPr>
        </p:nvSpPr>
        <p:spPr>
          <a:xfrm>
            <a:off x="379413" y="1235075"/>
            <a:ext cx="11233150" cy="5213735"/>
          </a:xfrm>
        </p:spPr>
        <p:txBody>
          <a:bodyPr>
            <a:spAutoFit/>
          </a:bodyPr>
          <a:lstStyle/>
          <a:p>
            <a:pPr marL="1828800" lvl="4" indent="0" eaLnBrk="1" hangingPunct="1">
              <a:buClr>
                <a:srgbClr val="F04E2E"/>
              </a:buClr>
              <a:buNone/>
              <a:defRPr/>
            </a:pPr>
            <a:endParaRPr lang="en-GB" altLang="en-US" sz="2200" dirty="0"/>
          </a:p>
          <a:p>
            <a:pPr marL="536575" indent="-536575" algn="just" eaLnBrk="1" hangingPunct="1">
              <a:buClr>
                <a:srgbClr val="F04E2E"/>
              </a:buClr>
              <a:buFont typeface="Wingdings" panose="05000000000000000000" pitchFamily="2" charset="2"/>
              <a:buChar char="q"/>
              <a:defRPr/>
            </a:pPr>
            <a:r>
              <a:rPr lang="el-GR" sz="3200" dirty="0">
                <a:solidFill>
                  <a:srgbClr val="002060"/>
                </a:solidFill>
              </a:rPr>
              <a:t>Η επιστήμη και η τεχνολογία είναι απαραίτητες η μία για την άλλη αν και διαδραματίζουν διαφορετικούς ρόλους στην ανθρώπινη πρόοδο.</a:t>
            </a:r>
            <a:endParaRPr lang="en-GB" altLang="en-US" sz="3200" dirty="0">
              <a:solidFill>
                <a:srgbClr val="002060"/>
              </a:solidFill>
            </a:endParaRPr>
          </a:p>
          <a:p>
            <a:pPr marL="536575" indent="-536575" algn="just" eaLnBrk="1" hangingPunct="1">
              <a:buClr>
                <a:srgbClr val="F04E2E"/>
              </a:buClr>
              <a:buFont typeface="Wingdings" panose="05000000000000000000" pitchFamily="2" charset="2"/>
              <a:buChar char="q"/>
              <a:defRPr/>
            </a:pPr>
            <a:r>
              <a:rPr lang="el-GR" sz="3200" dirty="0">
                <a:solidFill>
                  <a:schemeClr val="tx1"/>
                </a:solidFill>
              </a:rPr>
              <a:t>Οι επιστημονικές και τεχνολογικές εξελίξεις μπορούν να βελτιώσουν σημαντικά τη ζωή μας, αλλά μπορούν επίσης να χρησιμοποιηθούν για αρνητικούς ή καταστροφικούς σκοπούς, όπως για δημιουργία όπλων ή για κυβερνοεπιθέσεις. </a:t>
            </a:r>
            <a:endParaRPr lang="en-GB" altLang="en-US" sz="3200" dirty="0">
              <a:solidFill>
                <a:schemeClr val="tx1"/>
              </a:solidFill>
            </a:endParaRPr>
          </a:p>
          <a:p>
            <a:pPr marL="536575" indent="-536575" algn="just" eaLnBrk="1" hangingPunct="1">
              <a:buClr>
                <a:srgbClr val="F04E2E"/>
              </a:buClr>
              <a:buFont typeface="Wingdings" panose="05000000000000000000" pitchFamily="2" charset="2"/>
              <a:buChar char="q"/>
              <a:defRPr/>
            </a:pPr>
            <a:r>
              <a:rPr lang="el-GR" sz="3200" dirty="0">
                <a:solidFill>
                  <a:srgbClr val="002060"/>
                </a:solidFill>
              </a:rPr>
              <a:t>Η σύγχρονη επιστήμη έχει οδηγήσει σε ριζικές αλλαγές στον τρόπο που ζούμε, πώς βλέπουμε τον κόσμο και πώς βλέπουμε τον εαυτό μας.</a:t>
            </a:r>
            <a:endParaRPr lang="en-GB" altLang="en-US" sz="32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Content Placeholder 3">
            <a:extLst>
              <a:ext uri="{FF2B5EF4-FFF2-40B4-BE49-F238E27FC236}">
                <a16:creationId xmlns:a16="http://schemas.microsoft.com/office/drawing/2014/main" xmlns="" id="{5A576E6E-87DB-7646-BF3F-35AC9B3C4926}"/>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a:p>
          <a:p>
            <a:pPr marL="536575" indent="-536575" eaLnBrk="1" hangingPunct="1">
              <a:buClr>
                <a:srgbClr val="F04E2E"/>
              </a:buClr>
              <a:buFont typeface="Wingdings" pitchFamily="2" charset="2"/>
              <a:buChar char="q"/>
            </a:pPr>
            <a:endParaRPr lang="en-GB" altLang="en-US" sz="3200"/>
          </a:p>
        </p:txBody>
      </p:sp>
      <p:pic>
        <p:nvPicPr>
          <p:cNvPr id="26629" name="Picture 2">
            <a:extLst>
              <a:ext uri="{FF2B5EF4-FFF2-40B4-BE49-F238E27FC236}">
                <a16:creationId xmlns:a16="http://schemas.microsoft.com/office/drawing/2014/main" xmlns="" id="{AF9FE945-33DA-DE40-8F9A-0C97B4616C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94" y="463294"/>
            <a:ext cx="6168532" cy="571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69C8A1CE-5555-494B-91F6-7DEAC3EBFD57}"/>
              </a:ext>
            </a:extLst>
          </p:cNvPr>
          <p:cNvSpPr/>
          <p:nvPr/>
        </p:nvSpPr>
        <p:spPr>
          <a:xfrm>
            <a:off x="1012055" y="1380601"/>
            <a:ext cx="5388746" cy="3416320"/>
          </a:xfrm>
          <a:prstGeom prst="rect">
            <a:avLst/>
          </a:prstGeom>
        </p:spPr>
        <p:txBody>
          <a:bodyPr wrap="square">
            <a:spAutoFit/>
          </a:bodyPr>
          <a:lstStyle/>
          <a:p>
            <a:pPr algn="ctr" eaLnBrk="1" fontAlgn="auto" hangingPunct="1">
              <a:spcBef>
                <a:spcPts val="0"/>
              </a:spcBef>
              <a:spcAft>
                <a:spcPts val="0"/>
              </a:spcAft>
              <a:defRPr/>
            </a:pPr>
            <a:r>
              <a:rPr lang="en-GB" sz="3600" dirty="0">
                <a:solidFill>
                  <a:srgbClr val="35372F"/>
                </a:solidFill>
                <a:latin typeface="Calibri Light" panose="020F0302020204030204"/>
              </a:rPr>
              <a:t>   </a:t>
            </a:r>
          </a:p>
          <a:p>
            <a:pPr algn="ctr" eaLnBrk="1" fontAlgn="auto" hangingPunct="1">
              <a:spcBef>
                <a:spcPts val="0"/>
              </a:spcBef>
              <a:spcAft>
                <a:spcPts val="0"/>
              </a:spcAft>
              <a:defRPr/>
            </a:pPr>
            <a:r>
              <a:rPr lang="el-GR" sz="3600" dirty="0">
                <a:solidFill>
                  <a:srgbClr val="35372F"/>
                </a:solidFill>
                <a:effectLst>
                  <a:outerShdw blurRad="38100" dist="38100" dir="2700000" algn="tl">
                    <a:srgbClr val="000000">
                      <a:alpha val="43137"/>
                    </a:srgbClr>
                  </a:outerShdw>
                </a:effectLst>
                <a:latin typeface="+mj-lt"/>
              </a:rPr>
              <a:t>Πώς οι καλλιτέχνες μπορεί να ερμηνεύουν την </a:t>
            </a:r>
            <a:endParaRPr lang="el-GR" sz="3600" dirty="0" smtClean="0">
              <a:solidFill>
                <a:srgbClr val="35372F"/>
              </a:solidFill>
              <a:effectLst>
                <a:outerShdw blurRad="38100" dist="38100" dir="2700000" algn="tl">
                  <a:srgbClr val="000000">
                    <a:alpha val="43137"/>
                  </a:srgbClr>
                </a:outerShdw>
              </a:effectLst>
              <a:latin typeface="+mj-lt"/>
            </a:endParaRPr>
          </a:p>
          <a:p>
            <a:pPr algn="ctr" eaLnBrk="1" fontAlgn="auto" hangingPunct="1">
              <a:spcBef>
                <a:spcPts val="0"/>
              </a:spcBef>
              <a:spcAft>
                <a:spcPts val="0"/>
              </a:spcAft>
              <a:defRPr/>
            </a:pPr>
            <a:r>
              <a:rPr lang="el-GR" sz="3600" dirty="0" smtClean="0">
                <a:solidFill>
                  <a:srgbClr val="002060"/>
                </a:solidFill>
                <a:effectLst>
                  <a:outerShdw blurRad="38100" dist="38100" dir="2700000" algn="tl">
                    <a:srgbClr val="000000">
                      <a:alpha val="43137"/>
                    </a:srgbClr>
                  </a:outerShdw>
                </a:effectLst>
                <a:latin typeface="+mj-lt"/>
              </a:rPr>
              <a:t>«</a:t>
            </a:r>
            <a:r>
              <a:rPr lang="el-GR" sz="3600" dirty="0">
                <a:solidFill>
                  <a:srgbClr val="002060"/>
                </a:solidFill>
                <a:latin typeface="+mj-lt"/>
              </a:rPr>
              <a:t>ΕΠΙΣΤΗΜΗ</a:t>
            </a:r>
            <a:r>
              <a:rPr lang="en-GB" sz="3600" dirty="0">
                <a:solidFill>
                  <a:srgbClr val="002060"/>
                </a:solidFill>
                <a:latin typeface="+mj-lt"/>
              </a:rPr>
              <a:t> &amp; </a:t>
            </a:r>
            <a:r>
              <a:rPr lang="el-GR" sz="3600" dirty="0">
                <a:solidFill>
                  <a:srgbClr val="002060"/>
                </a:solidFill>
                <a:latin typeface="+mj-lt"/>
              </a:rPr>
              <a:t>ΤΕΧΝΟΛΟΓΙΑ» </a:t>
            </a:r>
            <a:endParaRPr lang="el-GR" sz="3600" dirty="0" smtClean="0">
              <a:solidFill>
                <a:srgbClr val="002060"/>
              </a:solidFill>
              <a:latin typeface="+mj-lt"/>
            </a:endParaRPr>
          </a:p>
          <a:p>
            <a:pPr algn="ctr" eaLnBrk="1" fontAlgn="auto" hangingPunct="1">
              <a:spcBef>
                <a:spcPts val="0"/>
              </a:spcBef>
              <a:spcAft>
                <a:spcPts val="0"/>
              </a:spcAft>
              <a:defRPr/>
            </a:pPr>
            <a:r>
              <a:rPr lang="el-GR" sz="3600" dirty="0" smtClean="0">
                <a:solidFill>
                  <a:srgbClr val="35372F"/>
                </a:solidFill>
                <a:effectLst>
                  <a:outerShdw blurRad="38100" dist="38100" dir="2700000" algn="tl">
                    <a:srgbClr val="000000">
                      <a:alpha val="43137"/>
                    </a:srgbClr>
                  </a:outerShdw>
                </a:effectLst>
                <a:latin typeface="+mj-lt"/>
              </a:rPr>
              <a:t>στα </a:t>
            </a:r>
            <a:r>
              <a:rPr lang="el-GR" sz="3600" dirty="0">
                <a:solidFill>
                  <a:srgbClr val="35372F"/>
                </a:solidFill>
                <a:effectLst>
                  <a:outerShdw blurRad="38100" dist="38100" dir="2700000" algn="tl">
                    <a:srgbClr val="000000">
                      <a:alpha val="43137"/>
                    </a:srgbClr>
                  </a:outerShdw>
                </a:effectLst>
                <a:latin typeface="+mj-lt"/>
              </a:rPr>
              <a:t>έργα Τέχνης</a:t>
            </a:r>
            <a:r>
              <a:rPr lang="en-GB" sz="3600" dirty="0">
                <a:solidFill>
                  <a:srgbClr val="35372F"/>
                </a:solidFill>
                <a:effectLst>
                  <a:outerShdw blurRad="38100" dist="38100" dir="2700000" algn="tl">
                    <a:srgbClr val="000000">
                      <a:alpha val="43137"/>
                    </a:srgbClr>
                  </a:outerShdw>
                </a:effectLst>
                <a:latin typeface="+mj-lt"/>
              </a:rPr>
              <a:t>? </a:t>
            </a:r>
          </a:p>
        </p:txBody>
      </p:sp>
      <p:sp>
        <p:nvSpPr>
          <p:cNvPr id="9" name="Oval 8"/>
          <p:cNvSpPr/>
          <p:nvPr/>
        </p:nvSpPr>
        <p:spPr>
          <a:xfrm>
            <a:off x="6852444" y="1054790"/>
            <a:ext cx="4691063" cy="479107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3" name="TextBox 2"/>
          <p:cNvSpPr txBox="1"/>
          <p:nvPr/>
        </p:nvSpPr>
        <p:spPr>
          <a:xfrm>
            <a:off x="8070574" y="1669774"/>
            <a:ext cx="1828800" cy="461665"/>
          </a:xfrm>
          <a:prstGeom prst="rect">
            <a:avLst/>
          </a:prstGeom>
          <a:solidFill>
            <a:schemeClr val="accent1">
              <a:lumMod val="20000"/>
              <a:lumOff val="80000"/>
            </a:schemeClr>
          </a:solidFill>
        </p:spPr>
        <p:txBody>
          <a:bodyPr wrap="square" rtlCol="0">
            <a:spAutoFit/>
          </a:bodyPr>
          <a:lstStyle/>
          <a:p>
            <a:r>
              <a:rPr lang="el-GR" sz="2400" b="1" dirty="0"/>
              <a:t>Καινοτομία</a:t>
            </a:r>
            <a:r>
              <a:rPr lang="el-GR" dirty="0"/>
              <a:t> </a:t>
            </a:r>
            <a:endParaRPr lang="en-GB" dirty="0"/>
          </a:p>
        </p:txBody>
      </p:sp>
      <p:sp>
        <p:nvSpPr>
          <p:cNvPr id="4" name="TextBox 3"/>
          <p:cNvSpPr txBox="1"/>
          <p:nvPr/>
        </p:nvSpPr>
        <p:spPr>
          <a:xfrm rot="21131447">
            <a:off x="7474226" y="2494722"/>
            <a:ext cx="1222513" cy="461665"/>
          </a:xfrm>
          <a:prstGeom prst="rect">
            <a:avLst/>
          </a:prstGeom>
          <a:solidFill>
            <a:schemeClr val="accent1">
              <a:lumMod val="40000"/>
              <a:lumOff val="60000"/>
            </a:schemeClr>
          </a:solidFill>
        </p:spPr>
        <p:txBody>
          <a:bodyPr wrap="square" rtlCol="0">
            <a:spAutoFit/>
          </a:bodyPr>
          <a:lstStyle/>
          <a:p>
            <a:r>
              <a:rPr lang="el-GR" sz="2400" b="1" dirty="0"/>
              <a:t>Σχέδιο</a:t>
            </a:r>
            <a:endParaRPr lang="en-GB" sz="2400" b="1" dirty="0"/>
          </a:p>
        </p:txBody>
      </p:sp>
      <p:sp>
        <p:nvSpPr>
          <p:cNvPr id="6" name="TextBox 5"/>
          <p:cNvSpPr txBox="1"/>
          <p:nvPr/>
        </p:nvSpPr>
        <p:spPr>
          <a:xfrm rot="1102153">
            <a:off x="8847053" y="2723322"/>
            <a:ext cx="2443799" cy="461665"/>
          </a:xfrm>
          <a:prstGeom prst="rect">
            <a:avLst/>
          </a:prstGeom>
          <a:solidFill>
            <a:schemeClr val="accent1">
              <a:lumMod val="60000"/>
              <a:lumOff val="40000"/>
            </a:schemeClr>
          </a:solidFill>
        </p:spPr>
        <p:txBody>
          <a:bodyPr wrap="square" rtlCol="0">
            <a:spAutoFit/>
          </a:bodyPr>
          <a:lstStyle/>
          <a:p>
            <a:r>
              <a:rPr lang="el-GR" sz="2400" b="1" dirty="0"/>
              <a:t>Ψηφιακή Εικόνα </a:t>
            </a:r>
            <a:endParaRPr lang="en-GB" sz="2400" b="1" dirty="0"/>
          </a:p>
        </p:txBody>
      </p:sp>
      <p:sp>
        <p:nvSpPr>
          <p:cNvPr id="7" name="TextBox 6"/>
          <p:cNvSpPr txBox="1"/>
          <p:nvPr/>
        </p:nvSpPr>
        <p:spPr>
          <a:xfrm>
            <a:off x="7315200" y="3558294"/>
            <a:ext cx="2584174" cy="461665"/>
          </a:xfrm>
          <a:prstGeom prst="rect">
            <a:avLst/>
          </a:prstGeom>
          <a:solidFill>
            <a:schemeClr val="accent1">
              <a:lumMod val="75000"/>
            </a:schemeClr>
          </a:solidFill>
        </p:spPr>
        <p:txBody>
          <a:bodyPr wrap="square" rtlCol="0">
            <a:spAutoFit/>
          </a:bodyPr>
          <a:lstStyle/>
          <a:p>
            <a:r>
              <a:rPr lang="el-GR" sz="2400" b="1" dirty="0"/>
              <a:t>Αλλαγές στη ζωή </a:t>
            </a:r>
            <a:endParaRPr lang="en-GB" sz="2400" b="1" dirty="0"/>
          </a:p>
        </p:txBody>
      </p:sp>
      <p:sp>
        <p:nvSpPr>
          <p:cNvPr id="8" name="TextBox 7"/>
          <p:cNvSpPr txBox="1"/>
          <p:nvPr/>
        </p:nvSpPr>
        <p:spPr>
          <a:xfrm rot="875429">
            <a:off x="7647495" y="4673623"/>
            <a:ext cx="1739348" cy="461665"/>
          </a:xfrm>
          <a:prstGeom prst="rect">
            <a:avLst/>
          </a:prstGeom>
          <a:solidFill>
            <a:schemeClr val="accent1">
              <a:lumMod val="60000"/>
              <a:lumOff val="40000"/>
            </a:schemeClr>
          </a:solidFill>
        </p:spPr>
        <p:txBody>
          <a:bodyPr wrap="square" rtlCol="0">
            <a:spAutoFit/>
          </a:bodyPr>
          <a:lstStyle/>
          <a:p>
            <a:r>
              <a:rPr lang="el-GR" sz="2400" b="1" dirty="0"/>
              <a:t>Εφευρέσεις </a:t>
            </a:r>
            <a:endParaRPr lang="en-GB" sz="2400" b="1" dirty="0"/>
          </a:p>
        </p:txBody>
      </p:sp>
      <p:sp>
        <p:nvSpPr>
          <p:cNvPr id="11" name="TextBox 10"/>
          <p:cNvSpPr txBox="1"/>
          <p:nvPr/>
        </p:nvSpPr>
        <p:spPr>
          <a:xfrm rot="21173180">
            <a:off x="9541565" y="4231156"/>
            <a:ext cx="1590261" cy="461665"/>
          </a:xfrm>
          <a:prstGeom prst="rect">
            <a:avLst/>
          </a:prstGeom>
          <a:solidFill>
            <a:schemeClr val="accent1">
              <a:lumMod val="40000"/>
              <a:lumOff val="60000"/>
            </a:schemeClr>
          </a:solidFill>
        </p:spPr>
        <p:txBody>
          <a:bodyPr wrap="square" rtlCol="0">
            <a:spAutoFit/>
          </a:bodyPr>
          <a:lstStyle/>
          <a:p>
            <a:r>
              <a:rPr lang="el-GR" sz="2400" b="1" dirty="0"/>
              <a:t>Ρομποτική </a:t>
            </a:r>
            <a:endParaRPr lang="en-GB"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14AFA15E-FA32-B743-B78A-5CBB0A21C779}"/>
              </a:ext>
            </a:extLst>
          </p:cNvPr>
          <p:cNvSpPr>
            <a:spLocks noGrp="1"/>
          </p:cNvSpPr>
          <p:nvPr>
            <p:ph type="title"/>
          </p:nvPr>
        </p:nvSpPr>
        <p:spPr>
          <a:xfrm>
            <a:off x="213372" y="441340"/>
            <a:ext cx="8104332" cy="3036888"/>
          </a:xfrm>
        </p:spPr>
        <p:txBody>
          <a:bodyPr/>
          <a:lstStyle/>
          <a:p>
            <a:pPr marL="536575" indent="-536575" eaLnBrk="1" hangingPunct="1">
              <a:buClr>
                <a:srgbClr val="F04E2E"/>
              </a:buClr>
              <a:buFont typeface="Wingdings" panose="05000000000000000000" pitchFamily="2" charset="2"/>
              <a:buChar char="q"/>
              <a:defRPr/>
            </a:pPr>
            <a:r>
              <a:rPr lang="el-GR" altLang="en-US" b="1" dirty="0">
                <a:solidFill>
                  <a:schemeClr val="tx1"/>
                </a:solidFill>
                <a:effectLst>
                  <a:outerShdw blurRad="38100" dist="38100" dir="2700000" algn="tl">
                    <a:srgbClr val="000000">
                      <a:alpha val="43137"/>
                    </a:srgbClr>
                  </a:outerShdw>
                </a:effectLst>
              </a:rPr>
              <a:t>Ας δούμε αυτό το έργο τέχνης</a:t>
            </a:r>
            <a:r>
              <a:rPr lang="en-GB" altLang="en-US" dirty="0">
                <a:solidFill>
                  <a:schemeClr val="tx1"/>
                </a:solidFill>
                <a:effectLst>
                  <a:outerShdw blurRad="38100" dist="38100" dir="2700000" algn="tl">
                    <a:srgbClr val="000000">
                      <a:alpha val="43137"/>
                    </a:srgbClr>
                  </a:outerShdw>
                </a:effectLst>
              </a:rPr>
              <a:t/>
            </a:r>
            <a:br>
              <a:rPr lang="en-GB" altLang="en-US" dirty="0">
                <a:solidFill>
                  <a:schemeClr val="tx1"/>
                </a:solidFill>
                <a:effectLst>
                  <a:outerShdw blurRad="38100" dist="38100" dir="2700000" algn="tl">
                    <a:srgbClr val="000000">
                      <a:alpha val="43137"/>
                    </a:srgbClr>
                  </a:outerShdw>
                </a:effectLst>
              </a:rPr>
            </a:br>
            <a:r>
              <a:rPr lang="en-GB" altLang="en-US" dirty="0">
                <a:solidFill>
                  <a:schemeClr val="tx1"/>
                </a:solidFill>
                <a:effectLst>
                  <a:outerShdw blurRad="38100" dist="38100" dir="2700000" algn="tl">
                    <a:srgbClr val="000000">
                      <a:alpha val="43137"/>
                    </a:srgbClr>
                  </a:outerShdw>
                </a:effectLst>
              </a:rPr>
              <a:t>  </a:t>
            </a:r>
            <a:r>
              <a:rPr lang="en-GB" altLang="en-US" dirty="0" smtClean="0">
                <a:solidFill>
                  <a:schemeClr val="tx1"/>
                </a:solidFill>
              </a:rPr>
              <a:t/>
            </a:r>
            <a:br>
              <a:rPr lang="en-GB" altLang="en-US" dirty="0" smtClean="0">
                <a:solidFill>
                  <a:schemeClr val="tx1"/>
                </a:solidFill>
              </a:rPr>
            </a:br>
            <a:r>
              <a:rPr lang="el-GR" altLang="en-US" sz="3600" b="1" dirty="0" smtClean="0">
                <a:solidFill>
                  <a:schemeClr val="tx1"/>
                </a:solidFill>
              </a:rPr>
              <a:t>Τι </a:t>
            </a:r>
            <a:r>
              <a:rPr lang="el-GR" altLang="en-US" sz="3600" b="1" dirty="0">
                <a:solidFill>
                  <a:schemeClr val="tx1"/>
                </a:solidFill>
              </a:rPr>
              <a:t>πιστεύετε για τα φυσικά χαρακτηριστικά του; </a:t>
            </a:r>
            <a:r>
              <a:rPr lang="en-GB" altLang="en-US" sz="3600" b="1" dirty="0">
                <a:solidFill>
                  <a:schemeClr val="tx1"/>
                </a:solidFill>
              </a:rPr>
              <a:t/>
            </a:r>
            <a:br>
              <a:rPr lang="en-GB" altLang="en-US" sz="3600" b="1" dirty="0">
                <a:solidFill>
                  <a:schemeClr val="tx1"/>
                </a:solidFill>
              </a:rPr>
            </a:br>
            <a:r>
              <a:rPr lang="en-GB" altLang="en-US" sz="3600" b="1" dirty="0">
                <a:solidFill>
                  <a:schemeClr val="tx1"/>
                </a:solidFill>
              </a:rPr>
              <a:t>  </a:t>
            </a:r>
            <a:br>
              <a:rPr lang="en-GB" altLang="en-US" sz="3600" b="1" dirty="0">
                <a:solidFill>
                  <a:schemeClr val="tx1"/>
                </a:solidFill>
              </a:rPr>
            </a:br>
            <a:r>
              <a:rPr lang="en-GB" altLang="en-US" sz="3600" b="1" dirty="0">
                <a:solidFill>
                  <a:schemeClr val="tx1"/>
                </a:solidFill>
              </a:rPr>
              <a:t> </a:t>
            </a:r>
          </a:p>
        </p:txBody>
      </p:sp>
      <p:sp>
        <p:nvSpPr>
          <p:cNvPr id="28675" name="TextBox 9">
            <a:extLst>
              <a:ext uri="{FF2B5EF4-FFF2-40B4-BE49-F238E27FC236}">
                <a16:creationId xmlns:a16="http://schemas.microsoft.com/office/drawing/2014/main" xmlns="" id="{AE55407A-93DC-F44E-8E6A-0F9A1930F8AA}"/>
              </a:ext>
            </a:extLst>
          </p:cNvPr>
          <p:cNvSpPr txBox="1">
            <a:spLocks noChangeArrowheads="1"/>
          </p:cNvSpPr>
          <p:nvPr/>
        </p:nvSpPr>
        <p:spPr bwMode="auto">
          <a:xfrm>
            <a:off x="985761" y="5857905"/>
            <a:ext cx="9996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gn="ctr">
              <a:lnSpc>
                <a:spcPct val="100000"/>
              </a:lnSpc>
              <a:spcBef>
                <a:spcPct val="0"/>
              </a:spcBef>
              <a:buClrTx/>
              <a:buFontTx/>
              <a:buNone/>
            </a:pPr>
            <a:r>
              <a:rPr lang="en-GB" altLang="en-US" sz="1800" u="sng" dirty="0">
                <a:solidFill>
                  <a:srgbClr val="0563C1"/>
                </a:solidFill>
                <a:latin typeface="Calibri" panose="020F0502020204030204" pitchFamily="34" charset="0"/>
                <a:cs typeface="Calibri" panose="020F0502020204030204" pitchFamily="34" charset="0"/>
                <a:hlinkClick r:id="rId3"/>
              </a:rPr>
              <a:t>https://artsandculture.google.com/asset/prismi-lunari-fortunato-depero/pgE6H1u-H2m2-Q?hl=en</a:t>
            </a:r>
            <a:endParaRPr lang="en-GB" altLang="en-US" sz="1800" dirty="0">
              <a:solidFill>
                <a:schemeClr val="tx1"/>
              </a:solidFill>
              <a:latin typeface="Calibri" panose="020F0502020204030204" pitchFamily="34" charset="0"/>
            </a:endParaRPr>
          </a:p>
        </p:txBody>
      </p:sp>
      <p:sp>
        <p:nvSpPr>
          <p:cNvPr id="8" name="Content Placeholder 7">
            <a:extLst>
              <a:ext uri="{FF2B5EF4-FFF2-40B4-BE49-F238E27FC236}">
                <a16:creationId xmlns:a16="http://schemas.microsoft.com/office/drawing/2014/main" xmlns="" id="{449F3530-3F3C-B44A-BE3A-AFA20586025E}"/>
              </a:ext>
            </a:extLst>
          </p:cNvPr>
          <p:cNvSpPr>
            <a:spLocks noGrp="1"/>
          </p:cNvSpPr>
          <p:nvPr>
            <p:ph idx="1"/>
          </p:nvPr>
        </p:nvSpPr>
        <p:spPr>
          <a:xfrm>
            <a:off x="186431" y="2929801"/>
            <a:ext cx="6462944" cy="2625725"/>
          </a:xfrm>
        </p:spPr>
        <p:txBody>
          <a:bodyPr/>
          <a:lstStyle/>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Τίτλος </a:t>
            </a:r>
            <a:r>
              <a:rPr lang="en-GB" sz="2400" b="1" dirty="0">
                <a:latin typeface="Calibri" panose="020F0502020204030204" pitchFamily="34" charset="0"/>
                <a:ea typeface="Times New Roman" panose="02020603050405020304" pitchFamily="18" charset="0"/>
              </a:rPr>
              <a:t>PRISMI LUNARI</a:t>
            </a:r>
            <a:r>
              <a:rPr lang="en-GB" sz="2400" dirty="0">
                <a:latin typeface="Calibri" panose="020F0502020204030204" pitchFamily="34" charset="0"/>
                <a:ea typeface="Times New Roman" panose="02020603050405020304" pitchFamily="18" charset="0"/>
              </a:rPr>
              <a:t>  </a:t>
            </a:r>
            <a:r>
              <a:rPr lang="el-GR" sz="2400" dirty="0" smtClean="0">
                <a:latin typeface="Calibri" panose="020F0502020204030204" pitchFamily="34" charset="0"/>
                <a:ea typeface="Times New Roman" panose="02020603050405020304" pitchFamily="18" charset="0"/>
              </a:rPr>
              <a:t>/ </a:t>
            </a:r>
            <a:r>
              <a:rPr lang="el-GR" sz="2400" b="1" dirty="0" smtClean="0">
                <a:latin typeface="Calibri" panose="020F0502020204030204" pitchFamily="34" charset="0"/>
                <a:ea typeface="Times New Roman" panose="02020603050405020304" pitchFamily="18" charset="0"/>
              </a:rPr>
              <a:t>ΣΕΛΗΝΙΑΚΑ ΠΡΙΣΜΑΤΑ </a:t>
            </a:r>
            <a:r>
              <a:rPr lang="en-GB" sz="2400" b="1" dirty="0" smtClean="0">
                <a:latin typeface="Calibri" panose="020F0502020204030204" pitchFamily="34" charset="0"/>
                <a:ea typeface="Times New Roman" panose="02020603050405020304" pitchFamily="18" charset="0"/>
              </a:rPr>
              <a:t> </a:t>
            </a:r>
            <a:r>
              <a:rPr lang="en-GB" sz="2400" dirty="0" smtClean="0">
                <a:latin typeface="Calibri" panose="020F050202020403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Καλλιτέχνης </a:t>
            </a:r>
            <a:r>
              <a:rPr lang="en-GB" sz="2400" b="1" dirty="0" smtClean="0">
                <a:latin typeface="Calibri" panose="020F0502020204030204" pitchFamily="34" charset="0"/>
                <a:ea typeface="Times New Roman" panose="02020603050405020304" pitchFamily="18" charset="0"/>
              </a:rPr>
              <a:t>F</a:t>
            </a:r>
            <a:r>
              <a:rPr lang="en-US" sz="2400" b="1" dirty="0" smtClean="0">
                <a:latin typeface="Calibri" panose="020F0502020204030204" pitchFamily="34" charset="0"/>
                <a:ea typeface="Times New Roman" panose="02020603050405020304" pitchFamily="18" charset="0"/>
              </a:rPr>
              <a:t>ORTUNATO DEPERO, </a:t>
            </a:r>
            <a:r>
              <a:rPr lang="en-GB" sz="2400" dirty="0" smtClean="0">
                <a:latin typeface="Calibri" panose="020F0502020204030204" pitchFamily="34" charset="0"/>
                <a:ea typeface="Times New Roman" panose="02020603050405020304" pitchFamily="18" charset="0"/>
              </a:rPr>
              <a:t>1892 </a:t>
            </a:r>
            <a:r>
              <a:rPr lang="en-GB" sz="2400" dirty="0">
                <a:latin typeface="Calibri" panose="020F0502020204030204" pitchFamily="34" charset="0"/>
                <a:ea typeface="Times New Roman" panose="02020603050405020304" pitchFamily="18" charset="0"/>
              </a:rPr>
              <a:t>– 1960, </a:t>
            </a:r>
            <a:r>
              <a:rPr lang="el-GR" sz="2400" dirty="0" smtClean="0">
                <a:latin typeface="Calibri" panose="020F0502020204030204" pitchFamily="34" charset="0"/>
              </a:rPr>
              <a:t>Ιταλός</a:t>
            </a:r>
            <a:endParaRPr lang="el-GR" sz="2400" dirty="0">
              <a:latin typeface="Calibri" panose="020F0502020204030204" pitchFamily="34" charset="0"/>
            </a:endParaRPr>
          </a:p>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Μέσο</a:t>
            </a:r>
            <a:r>
              <a:rPr lang="en-GB" sz="2400" dirty="0">
                <a:latin typeface="Calibri" panose="020F0502020204030204" pitchFamily="34" charset="0"/>
                <a:ea typeface="Times New Roman" panose="02020603050405020304" pitchFamily="18" charset="0"/>
              </a:rPr>
              <a:t>       </a:t>
            </a:r>
            <a:r>
              <a:rPr lang="el-GR" sz="2400" b="1" dirty="0" smtClean="0">
                <a:latin typeface="Calibri" panose="020F0502020204030204" pitchFamily="34" charset="0"/>
                <a:ea typeface="Times New Roman" panose="02020603050405020304" pitchFamily="18" charset="0"/>
              </a:rPr>
              <a:t>Ζωγραφική </a:t>
            </a:r>
            <a:r>
              <a:rPr lang="en-GB" sz="2400" dirty="0" smtClean="0">
                <a:latin typeface="Calibri" panose="020F050202020403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defRPr/>
            </a:pPr>
            <a:r>
              <a:rPr lang="el-GR" sz="2400" dirty="0" smtClean="0">
                <a:latin typeface="Calibri" panose="020F0502020204030204" pitchFamily="34" charset="0"/>
                <a:ea typeface="Times New Roman" panose="02020603050405020304" pitchFamily="18" charset="0"/>
              </a:rPr>
              <a:t>Ημερομηνία </a:t>
            </a:r>
            <a:r>
              <a:rPr lang="el-GR" sz="2400" dirty="0">
                <a:latin typeface="Calibri" panose="020F0502020204030204" pitchFamily="34" charset="0"/>
                <a:ea typeface="Times New Roman" panose="02020603050405020304" pitchFamily="18" charset="0"/>
              </a:rPr>
              <a:t>ολοκλήρωσης</a:t>
            </a:r>
            <a:r>
              <a:rPr lang="en-GB" sz="2400" dirty="0">
                <a:latin typeface="Calibri" panose="020F0502020204030204" pitchFamily="34" charset="0"/>
                <a:ea typeface="Times New Roman" panose="02020603050405020304" pitchFamily="18" charset="0"/>
              </a:rPr>
              <a:t> </a:t>
            </a:r>
            <a:r>
              <a:rPr lang="en-GB" sz="2400" b="1" dirty="0">
                <a:latin typeface="Calibri" panose="020F0502020204030204" pitchFamily="34" charset="0"/>
                <a:ea typeface="Times New Roman" panose="02020603050405020304" pitchFamily="18" charset="0"/>
              </a:rPr>
              <a:t>1932</a:t>
            </a:r>
            <a:endParaRPr lang="en-GB" sz="2400"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defRPr/>
            </a:pPr>
            <a:endParaRPr lang="en-GB" dirty="0"/>
          </a:p>
        </p:txBody>
      </p:sp>
      <p:pic>
        <p:nvPicPr>
          <p:cNvPr id="28677" name="Picture 4">
            <a:extLst>
              <a:ext uri="{FF2B5EF4-FFF2-40B4-BE49-F238E27FC236}">
                <a16:creationId xmlns:a16="http://schemas.microsoft.com/office/drawing/2014/main" xmlns="" id="{3532BEA6-1583-E840-95B6-F16FE5880F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690" r="31557"/>
          <a:stretch>
            <a:fillRect/>
          </a:stretch>
        </p:blipFill>
        <p:spPr bwMode="auto">
          <a:xfrm>
            <a:off x="6652064" y="1727539"/>
            <a:ext cx="535521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C5F990D0-6E8F-7445-9C8C-F0DFF09B68AD}"/>
              </a:ext>
            </a:extLst>
          </p:cNvPr>
          <p:cNvSpPr>
            <a:spLocks noGrp="1"/>
          </p:cNvSpPr>
          <p:nvPr>
            <p:ph type="title"/>
          </p:nvPr>
        </p:nvSpPr>
        <p:spPr>
          <a:xfrm>
            <a:off x="74613" y="523875"/>
            <a:ext cx="8583612" cy="731838"/>
          </a:xfrm>
        </p:spPr>
        <p:txBody>
          <a:bodyPr/>
          <a:lstStyle/>
          <a:p>
            <a:pPr marL="536575" indent="-536575" eaLnBrk="1" hangingPunct="1">
              <a:buClr>
                <a:srgbClr val="F04E2E"/>
              </a:buClr>
              <a:buFont typeface="Wingdings" panose="05000000000000000000" pitchFamily="2" charset="2"/>
              <a:buChar char="q"/>
              <a:defRPr/>
            </a:pPr>
            <a:r>
              <a:rPr lang="el-GR" altLang="en-US" b="1" dirty="0">
                <a:solidFill>
                  <a:schemeClr val="tx1"/>
                </a:solidFill>
                <a:effectLst>
                  <a:outerShdw blurRad="38100" dist="38100" dir="2700000" algn="tl">
                    <a:srgbClr val="000000">
                      <a:alpha val="43137"/>
                    </a:srgbClr>
                  </a:outerShdw>
                </a:effectLst>
              </a:rPr>
              <a:t>Ας δούμε αυτό το έργο τέχνης</a:t>
            </a:r>
            <a:r>
              <a:rPr lang="en-GB" altLang="en-US" b="1" dirty="0">
                <a:solidFill>
                  <a:schemeClr val="tx1"/>
                </a:solidFill>
                <a:effectLst>
                  <a:outerShdw blurRad="38100" dist="38100" dir="2700000" algn="tl">
                    <a:srgbClr val="000000">
                      <a:alpha val="43137"/>
                    </a:srgbClr>
                  </a:outerShdw>
                </a:effectLst>
              </a:rPr>
              <a:t>  </a:t>
            </a:r>
            <a:endParaRPr lang="en-GB" altLang="en-US" sz="2000" b="1" dirty="0">
              <a:solidFill>
                <a:schemeClr val="tx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xmlns="" id="{A20D74B7-9707-204B-A0A2-0251A1DF0788}"/>
              </a:ext>
            </a:extLst>
          </p:cNvPr>
          <p:cNvSpPr txBox="1">
            <a:spLocks noGrp="1"/>
          </p:cNvSpPr>
          <p:nvPr>
            <p:ph idx="1"/>
          </p:nvPr>
        </p:nvSpPr>
        <p:spPr>
          <a:xfrm>
            <a:off x="242087" y="1644250"/>
            <a:ext cx="6294437" cy="4112921"/>
          </a:xfrm>
        </p:spPr>
        <p:txBody>
          <a:bodyPr rtlCol="0">
            <a:spAutoFit/>
          </a:bodyPr>
          <a:lstStyle/>
          <a:p>
            <a:pPr marL="0" indent="0" eaLnBrk="1" fontAlgn="auto" hangingPunct="1">
              <a:spcAft>
                <a:spcPts val="0"/>
              </a:spcAft>
              <a:buClr>
                <a:srgbClr val="F04E2E"/>
              </a:buClr>
              <a:buNone/>
              <a:defRPr/>
            </a:pPr>
            <a:r>
              <a:rPr lang="el-GR" sz="3600" b="1" dirty="0"/>
              <a:t>Πιστεύετε ότι </a:t>
            </a:r>
            <a:r>
              <a:rPr lang="el-GR" sz="3600" b="1" dirty="0">
                <a:effectLst>
                  <a:outerShdw blurRad="38100" dist="38100" dir="2700000" algn="tl">
                    <a:srgbClr val="000000">
                      <a:alpha val="43137"/>
                    </a:srgbClr>
                  </a:outerShdw>
                </a:effectLst>
              </a:rPr>
              <a:t>απεικονίζει </a:t>
            </a:r>
            <a:r>
              <a:rPr lang="el-GR" altLang="en-US" sz="3200" b="1" dirty="0">
                <a:solidFill>
                  <a:schemeClr val="tx1"/>
                </a:solidFill>
              </a:rPr>
              <a:t>την</a:t>
            </a:r>
            <a:r>
              <a:rPr lang="el-GR" altLang="en-US" sz="3600" b="1" dirty="0">
                <a:effectLst>
                  <a:outerShdw blurRad="38100" dist="38100" dir="2700000" algn="tl">
                    <a:srgbClr val="000000">
                      <a:alpha val="43137"/>
                    </a:srgbClr>
                  </a:outerShdw>
                </a:effectLst>
              </a:rPr>
              <a:t> </a:t>
            </a:r>
            <a:r>
              <a:rPr lang="el-GR" sz="3600" b="1" dirty="0">
                <a:solidFill>
                  <a:srgbClr val="002060"/>
                </a:solidFill>
              </a:rPr>
              <a:t>«Επιστήμη και </a:t>
            </a:r>
            <a:r>
              <a:rPr lang="el-GR" sz="3600" b="1" dirty="0" smtClean="0">
                <a:solidFill>
                  <a:srgbClr val="002060"/>
                </a:solidFill>
              </a:rPr>
              <a:t>την Τεχνολογία</a:t>
            </a:r>
            <a:r>
              <a:rPr lang="el-GR" sz="3600" b="1" dirty="0">
                <a:solidFill>
                  <a:srgbClr val="002060"/>
                </a:solidFill>
              </a:rPr>
              <a:t>»;</a:t>
            </a:r>
            <a:endParaRPr lang="en-GB" sz="3600" b="1" dirty="0">
              <a:solidFill>
                <a:srgbClr val="002060"/>
              </a:solidFill>
            </a:endParaRPr>
          </a:p>
          <a:p>
            <a:pPr marL="0" indent="0" eaLnBrk="1" fontAlgn="auto" hangingPunct="1">
              <a:spcAft>
                <a:spcPts val="0"/>
              </a:spcAft>
              <a:buClr>
                <a:srgbClr val="F04E2E"/>
              </a:buClr>
              <a:buFont typeface="Arial" panose="020B0604020202020204" pitchFamily="34" charset="0"/>
              <a:buNone/>
              <a:defRPr/>
            </a:pPr>
            <a:endParaRPr lang="en-GB" sz="3600" b="1" dirty="0"/>
          </a:p>
          <a:p>
            <a:pPr marL="0" indent="0" eaLnBrk="1" fontAlgn="auto" hangingPunct="1">
              <a:spcAft>
                <a:spcPts val="0"/>
              </a:spcAft>
              <a:buClr>
                <a:srgbClr val="F04E2E"/>
              </a:buClr>
              <a:buNone/>
              <a:defRPr/>
            </a:pPr>
            <a:r>
              <a:rPr lang="el-GR" sz="3600" b="1" dirty="0" smtClean="0"/>
              <a:t>Πώς </a:t>
            </a:r>
            <a:r>
              <a:rPr lang="el-GR" sz="3600" b="1" dirty="0">
                <a:effectLst>
                  <a:outerShdw blurRad="38100" dist="38100" dir="2700000" algn="tl">
                    <a:srgbClr val="000000">
                      <a:alpha val="43137"/>
                    </a:srgbClr>
                  </a:outerShdw>
                </a:effectLst>
              </a:rPr>
              <a:t>νιώθετε</a:t>
            </a:r>
            <a:r>
              <a:rPr lang="el-GR" sz="3600" b="1" dirty="0"/>
              <a:t> βλέποντας το έργο; </a:t>
            </a:r>
            <a:endParaRPr lang="en-GB" sz="3600" b="1" dirty="0"/>
          </a:p>
          <a:p>
            <a:pPr marL="0" indent="0" eaLnBrk="1" fontAlgn="auto" hangingPunct="1">
              <a:spcAft>
                <a:spcPts val="0"/>
              </a:spcAft>
              <a:buClr>
                <a:srgbClr val="F04E2E"/>
              </a:buClr>
              <a:buFont typeface="Arial" panose="020B0604020202020204" pitchFamily="34" charset="0"/>
              <a:buNone/>
              <a:defRPr/>
            </a:pPr>
            <a:endParaRPr lang="en-GB" sz="3600" b="1" dirty="0"/>
          </a:p>
          <a:p>
            <a:pPr marL="0" indent="0" eaLnBrk="1" fontAlgn="auto" hangingPunct="1">
              <a:spcAft>
                <a:spcPts val="0"/>
              </a:spcAft>
              <a:buClr>
                <a:srgbClr val="F04E2E"/>
              </a:buClr>
              <a:buNone/>
              <a:defRPr/>
            </a:pPr>
            <a:r>
              <a:rPr lang="el-GR" altLang="en-US" sz="3200" dirty="0">
                <a:solidFill>
                  <a:schemeClr val="tx1"/>
                </a:solidFill>
              </a:rPr>
              <a:t>Μπορούμε να το </a:t>
            </a:r>
            <a:r>
              <a:rPr lang="el-GR" altLang="en-US" sz="3200" b="1" dirty="0">
                <a:effectLst>
                  <a:outerShdw blurRad="38100" dist="38100" dir="2700000" algn="tl">
                    <a:srgbClr val="000000">
                      <a:alpha val="43137"/>
                    </a:srgbClr>
                  </a:outerShdw>
                </a:effectLst>
              </a:rPr>
              <a:t>συνδέσουμε </a:t>
            </a:r>
          </a:p>
          <a:p>
            <a:pPr marL="0" indent="0" eaLnBrk="1" fontAlgn="auto" hangingPunct="1">
              <a:spcAft>
                <a:spcPts val="0"/>
              </a:spcAft>
              <a:buClr>
                <a:srgbClr val="F04E2E"/>
              </a:buClr>
              <a:buNone/>
              <a:defRPr/>
            </a:pPr>
            <a:r>
              <a:rPr lang="el-GR" altLang="en-US" sz="3200" dirty="0">
                <a:solidFill>
                  <a:schemeClr val="tx1"/>
                </a:solidFill>
              </a:rPr>
              <a:t>με τη δική μας ζωή;  </a:t>
            </a:r>
            <a:r>
              <a:rPr lang="en-GB" altLang="en-US" sz="3200" b="1" dirty="0">
                <a:solidFill>
                  <a:schemeClr val="tx1"/>
                </a:solidFill>
              </a:rPr>
              <a:t> </a:t>
            </a:r>
            <a:endParaRPr lang="en-GB" sz="3200" b="1" dirty="0"/>
          </a:p>
        </p:txBody>
      </p:sp>
      <p:pic>
        <p:nvPicPr>
          <p:cNvPr id="30724" name="Picture 1">
            <a:extLst>
              <a:ext uri="{FF2B5EF4-FFF2-40B4-BE49-F238E27FC236}">
                <a16:creationId xmlns:a16="http://schemas.microsoft.com/office/drawing/2014/main" xmlns="" id="{36C8A350-42EE-8949-9DAE-3BCF7E887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400" y="1988398"/>
            <a:ext cx="54356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B7054990-54CC-8F4D-885E-423941CA84E3}"/>
              </a:ext>
            </a:extLst>
          </p:cNvPr>
          <p:cNvSpPr>
            <a:spLocks noGrp="1"/>
          </p:cNvSpPr>
          <p:nvPr>
            <p:ph type="title"/>
          </p:nvPr>
        </p:nvSpPr>
        <p:spPr>
          <a:xfrm>
            <a:off x="200138" y="219538"/>
            <a:ext cx="6888163" cy="6313117"/>
          </a:xfrm>
        </p:spPr>
        <p:txBody>
          <a:bodyPr/>
          <a:lstStyle/>
          <a:p>
            <a:pPr>
              <a:defRPr/>
            </a:pPr>
            <a:r>
              <a:rPr lang="en-GB" altLang="en-US" dirty="0"/>
              <a:t/>
            </a:r>
            <a:br>
              <a:rPr lang="en-GB" altLang="en-US" dirty="0"/>
            </a:br>
            <a:r>
              <a:rPr lang="el-GR" altLang="en-US" dirty="0"/>
              <a:t>   </a:t>
            </a:r>
            <a:br>
              <a:rPr lang="el-GR" altLang="en-US" dirty="0"/>
            </a:br>
            <a:r>
              <a:rPr lang="el-GR" altLang="en-US" dirty="0"/>
              <a:t/>
            </a:r>
            <a:br>
              <a:rPr lang="el-GR" altLang="en-US" dirty="0"/>
            </a:br>
            <a:r>
              <a:rPr lang="el-GR" altLang="en-US" dirty="0"/>
              <a:t/>
            </a:r>
            <a:br>
              <a:rPr lang="el-GR" altLang="en-US" dirty="0"/>
            </a:br>
            <a:r>
              <a:rPr lang="el-GR" altLang="en-US" dirty="0"/>
              <a:t/>
            </a:r>
            <a:br>
              <a:rPr lang="el-GR" altLang="en-US" dirty="0"/>
            </a:br>
            <a:r>
              <a:rPr lang="el-GR" altLang="en-US" dirty="0"/>
              <a:t/>
            </a:r>
            <a:br>
              <a:rPr lang="el-GR" altLang="en-US" dirty="0"/>
            </a:br>
            <a:r>
              <a:rPr lang="el-GR" altLang="en-US" sz="4800" b="1" dirty="0" smtClean="0">
                <a:effectLst>
                  <a:outerShdw blurRad="38100" dist="38100" dir="2700000" algn="tl">
                    <a:srgbClr val="000000">
                      <a:alpha val="43137"/>
                    </a:srgbClr>
                  </a:outerShdw>
                </a:effectLst>
              </a:rPr>
              <a:t>ΣΗΜΕΙΑ </a:t>
            </a:r>
            <a:r>
              <a:rPr lang="el-GR" altLang="en-US" sz="4800" b="1" dirty="0">
                <a:effectLst>
                  <a:outerShdw blurRad="38100" dist="38100" dir="2700000" algn="tl">
                    <a:srgbClr val="000000">
                      <a:alpha val="43137"/>
                    </a:srgbClr>
                  </a:outerShdw>
                </a:effectLst>
              </a:rPr>
              <a:t>ΣΥΖΗΤΗΣΗΣ</a:t>
            </a:r>
            <a:r>
              <a:rPr lang="en-GB" altLang="en-US" sz="4800" b="1" dirty="0">
                <a:effectLst>
                  <a:outerShdw blurRad="38100" dist="38100" dir="2700000" algn="tl">
                    <a:srgbClr val="000000">
                      <a:alpha val="43137"/>
                    </a:srgbClr>
                  </a:outerShdw>
                </a:effectLst>
              </a:rPr>
              <a:t> </a:t>
            </a:r>
            <a:r>
              <a:rPr lang="en-GB" altLang="en-US" dirty="0"/>
              <a:t/>
            </a:r>
            <a:br>
              <a:rPr lang="en-GB" altLang="en-US" dirty="0"/>
            </a:br>
            <a:r>
              <a:rPr lang="en-GB" altLang="en-US" sz="3200" b="1" dirty="0">
                <a:solidFill>
                  <a:srgbClr val="002060"/>
                </a:solidFill>
              </a:rPr>
              <a:t>- </a:t>
            </a:r>
            <a:r>
              <a:rPr lang="el-GR" altLang="en-US" sz="3200" b="1" dirty="0">
                <a:solidFill>
                  <a:srgbClr val="002060"/>
                </a:solidFill>
              </a:rPr>
              <a:t>Ο </a:t>
            </a:r>
            <a:r>
              <a:rPr lang="en-GB" altLang="en-US" sz="3200" b="1" dirty="0" smtClean="0">
                <a:solidFill>
                  <a:srgbClr val="002060"/>
                </a:solidFill>
              </a:rPr>
              <a:t>D</a:t>
            </a:r>
            <a:r>
              <a:rPr lang="en-US" altLang="en-US" sz="3200" b="1" dirty="0" smtClean="0">
                <a:solidFill>
                  <a:srgbClr val="002060"/>
                </a:solidFill>
              </a:rPr>
              <a:t>epero</a:t>
            </a:r>
            <a:r>
              <a:rPr lang="en-GB" altLang="en-US" sz="3200" b="1" dirty="0" smtClean="0">
                <a:solidFill>
                  <a:srgbClr val="002060"/>
                </a:solidFill>
              </a:rPr>
              <a:t> </a:t>
            </a:r>
            <a:r>
              <a:rPr lang="en-GB" altLang="en-US" sz="3200" b="1" dirty="0">
                <a:solidFill>
                  <a:srgbClr val="002060"/>
                </a:solidFill>
              </a:rPr>
              <a:t>ή</a:t>
            </a:r>
            <a:r>
              <a:rPr lang="el-GR" altLang="en-US" sz="3200" b="1" dirty="0">
                <a:solidFill>
                  <a:srgbClr val="002060"/>
                </a:solidFill>
              </a:rPr>
              <a:t>ταν φουτουριστής</a:t>
            </a:r>
            <a:r>
              <a:rPr lang="en-GB" altLang="en-US" sz="3200" b="1" dirty="0">
                <a:solidFill>
                  <a:srgbClr val="002060"/>
                </a:solidFill>
              </a:rPr>
              <a:t>.  </a:t>
            </a:r>
            <a:r>
              <a:rPr lang="el-GR" altLang="en-US" sz="3200" b="1" dirty="0" smtClean="0">
                <a:solidFill>
                  <a:srgbClr val="002060"/>
                </a:solidFill>
              </a:rPr>
              <a:t>Πώς </a:t>
            </a:r>
            <a:r>
              <a:rPr lang="el-GR" altLang="en-US" sz="3200" b="1" dirty="0">
                <a:solidFill>
                  <a:srgbClr val="002060"/>
                </a:solidFill>
              </a:rPr>
              <a:t>και γιατί συνδύασε την τέχνη με την τεχνολογική πρόοδο;</a:t>
            </a:r>
            <a:br>
              <a:rPr lang="el-GR" altLang="en-US" sz="3200" b="1" dirty="0">
                <a:solidFill>
                  <a:srgbClr val="002060"/>
                </a:solidFill>
              </a:rPr>
            </a:br>
            <a:r>
              <a:rPr lang="en-GB" altLang="en-US" sz="3200" b="1" dirty="0">
                <a:solidFill>
                  <a:srgbClr val="002060"/>
                </a:solidFill>
              </a:rPr>
              <a:t/>
            </a:r>
            <a:br>
              <a:rPr lang="en-GB" altLang="en-US" sz="3200" b="1" dirty="0">
                <a:solidFill>
                  <a:srgbClr val="002060"/>
                </a:solidFill>
              </a:rPr>
            </a:br>
            <a:r>
              <a:rPr lang="en-GB" altLang="en-US" sz="3200" dirty="0">
                <a:solidFill>
                  <a:schemeClr val="tx1"/>
                </a:solidFill>
              </a:rPr>
              <a:t>- </a:t>
            </a:r>
            <a:r>
              <a:rPr lang="el-GR" altLang="en-US" sz="3200" dirty="0">
                <a:solidFill>
                  <a:schemeClr val="tx1"/>
                </a:solidFill>
              </a:rPr>
              <a:t>Ποιες έννοιες της τεχνολογίας και της επιστήμης αποτυπώνονται στο έργο </a:t>
            </a:r>
            <a:r>
              <a:rPr lang="en-GB" altLang="en-US" sz="3200" dirty="0" smtClean="0">
                <a:solidFill>
                  <a:schemeClr val="tx1"/>
                </a:solidFill>
              </a:rPr>
              <a:t>P</a:t>
            </a:r>
            <a:r>
              <a:rPr lang="en-US" altLang="en-US" sz="3200" dirty="0" smtClean="0">
                <a:solidFill>
                  <a:schemeClr val="tx1"/>
                </a:solidFill>
              </a:rPr>
              <a:t>rismi Lunari; </a:t>
            </a:r>
            <a:r>
              <a:rPr lang="en-GB" altLang="en-US" sz="3200" dirty="0"/>
              <a:t/>
            </a:r>
            <a:br>
              <a:rPr lang="en-GB" altLang="en-US" sz="3200" dirty="0"/>
            </a:br>
            <a:r>
              <a:rPr lang="el-GR" altLang="en-US" sz="3200" b="1" dirty="0">
                <a:solidFill>
                  <a:srgbClr val="002060"/>
                </a:solidFill>
              </a:rPr>
              <a:t/>
            </a:r>
            <a:br>
              <a:rPr lang="el-GR" altLang="en-US" sz="3200" b="1" dirty="0">
                <a:solidFill>
                  <a:srgbClr val="002060"/>
                </a:solidFill>
              </a:rPr>
            </a:br>
            <a:r>
              <a:rPr lang="el-GR" sz="3200" b="1" dirty="0">
                <a:solidFill>
                  <a:srgbClr val="002060"/>
                </a:solidFill>
              </a:rPr>
              <a:t>- </a:t>
            </a:r>
            <a:r>
              <a:rPr lang="el-GR" sz="3200" b="1" dirty="0" smtClean="0">
                <a:solidFill>
                  <a:srgbClr val="002060"/>
                </a:solidFill>
              </a:rPr>
              <a:t>Πώς μπορεί να συνδεθεί με πολλές τεχνολογικές εφευρέσεις -πυξίδα, τυπογραφία, κ.λπ.-  που εφευρέθηκαν για πρώτη φορά στην  Αρχαία Κίνα; </a:t>
            </a:r>
            <a:r>
              <a:rPr lang="en-GB" altLang="en-US" sz="3200" dirty="0"/>
              <a:t/>
            </a:r>
            <a:br>
              <a:rPr lang="en-GB" altLang="en-US" sz="3200" dirty="0"/>
            </a:br>
            <a:r>
              <a:rPr lang="en-GB" altLang="en-US" sz="3200" dirty="0"/>
              <a:t/>
            </a:r>
            <a:br>
              <a:rPr lang="en-GB" altLang="en-US" sz="3200" dirty="0"/>
            </a:br>
            <a:r>
              <a:rPr lang="en-GB" altLang="en-US" sz="3200" dirty="0"/>
              <a:t/>
            </a:r>
            <a:br>
              <a:rPr lang="en-GB" altLang="en-US" sz="3200" dirty="0"/>
            </a:br>
            <a:r>
              <a:rPr lang="en-GB" altLang="en-US" sz="3200" dirty="0"/>
              <a:t/>
            </a:r>
            <a:br>
              <a:rPr lang="en-GB" altLang="en-US" sz="3200" dirty="0"/>
            </a:br>
            <a:r>
              <a:rPr lang="en-GB" altLang="en-US" dirty="0"/>
              <a:t/>
            </a:r>
            <a:br>
              <a:rPr lang="en-GB" altLang="en-US" dirty="0"/>
            </a:br>
            <a:r>
              <a:rPr lang="en-GB" altLang="en-US" dirty="0"/>
              <a:t/>
            </a:r>
            <a:br>
              <a:rPr lang="en-GB" altLang="en-US" dirty="0"/>
            </a:br>
            <a:r>
              <a:rPr lang="en-GB" altLang="en-US" dirty="0"/>
              <a:t> </a:t>
            </a:r>
            <a:br>
              <a:rPr lang="en-GB" altLang="en-US" dirty="0"/>
            </a:br>
            <a:endParaRPr lang="en-GB" altLang="en-US" dirty="0"/>
          </a:p>
        </p:txBody>
      </p:sp>
      <p:pic>
        <p:nvPicPr>
          <p:cNvPr id="32771" name="Picture 1">
            <a:extLst>
              <a:ext uri="{FF2B5EF4-FFF2-40B4-BE49-F238E27FC236}">
                <a16:creationId xmlns:a16="http://schemas.microsoft.com/office/drawing/2014/main" xmlns="" id="{23FDCA43-2590-204E-8D0D-C4C277D295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5502" y="1593203"/>
            <a:ext cx="4961939" cy="335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FCD3F1A6-1984-E745-90F9-95078A124D4E}"/>
              </a:ext>
            </a:extLst>
          </p:cNvPr>
          <p:cNvSpPr txBox="1">
            <a:spLocks noGrp="1"/>
          </p:cNvSpPr>
          <p:nvPr>
            <p:ph idx="1"/>
          </p:nvPr>
        </p:nvSpPr>
        <p:spPr>
          <a:xfrm>
            <a:off x="224795" y="1457588"/>
            <a:ext cx="5279360" cy="4725396"/>
          </a:xfrm>
        </p:spPr>
        <p:txBody>
          <a:bodyPr wrap="square" rtlCol="0">
            <a:spAutoFit/>
          </a:bodyPr>
          <a:lstStyle/>
          <a:p>
            <a:pPr marL="0" indent="0" eaLnBrk="1" fontAlgn="auto" hangingPunct="1">
              <a:spcAft>
                <a:spcPts val="0"/>
              </a:spcAft>
              <a:buClr>
                <a:srgbClr val="F04E2E"/>
              </a:buClr>
              <a:buFont typeface="Arial" panose="020B0604020202020204" pitchFamily="34" charset="0"/>
              <a:buNone/>
              <a:defRPr/>
            </a:pPr>
            <a:r>
              <a:rPr lang="el-GR" sz="3200" dirty="0"/>
              <a:t>Ο κίνδυνος ενός μέλλοντος με τα ρομπότ να έχουν τον έλεγχο </a:t>
            </a:r>
          </a:p>
          <a:p>
            <a:pPr marL="0" indent="0" algn="just" eaLnBrk="1" fontAlgn="auto" hangingPunct="1">
              <a:spcAft>
                <a:spcPts val="0"/>
              </a:spcAft>
              <a:buClr>
                <a:srgbClr val="F04E2E"/>
              </a:buClr>
              <a:buFont typeface="Arial" panose="020B0604020202020204" pitchFamily="34" charset="0"/>
              <a:buNone/>
              <a:defRPr/>
            </a:pPr>
            <a:r>
              <a:rPr lang="el-GR" sz="3200" b="1" dirty="0">
                <a:solidFill>
                  <a:srgbClr val="002060"/>
                </a:solidFill>
                <a:ea typeface="+mj-ea"/>
                <a:cs typeface="+mj-cs"/>
              </a:rPr>
              <a:t>Φοβόταν ο </a:t>
            </a:r>
            <a:r>
              <a:rPr lang="el-GR" sz="3200" b="1" dirty="0" smtClean="0">
                <a:solidFill>
                  <a:srgbClr val="002060"/>
                </a:solidFill>
                <a:ea typeface="+mj-ea"/>
                <a:cs typeface="+mj-cs"/>
              </a:rPr>
              <a:t>D</a:t>
            </a:r>
            <a:r>
              <a:rPr lang="en-US" sz="3200" b="1" dirty="0" smtClean="0">
                <a:solidFill>
                  <a:srgbClr val="002060"/>
                </a:solidFill>
                <a:ea typeface="+mj-ea"/>
                <a:cs typeface="+mj-cs"/>
              </a:rPr>
              <a:t>epero </a:t>
            </a:r>
            <a:r>
              <a:rPr lang="el-GR" sz="3200" b="1" dirty="0" smtClean="0">
                <a:solidFill>
                  <a:srgbClr val="002060"/>
                </a:solidFill>
                <a:ea typeface="+mj-ea"/>
                <a:cs typeface="+mj-cs"/>
              </a:rPr>
              <a:t>έναν </a:t>
            </a:r>
            <a:r>
              <a:rPr lang="el-GR" sz="3200" b="1" dirty="0">
                <a:solidFill>
                  <a:srgbClr val="002060"/>
                </a:solidFill>
                <a:ea typeface="+mj-ea"/>
                <a:cs typeface="+mj-cs"/>
              </a:rPr>
              <a:t>κόσμο όπου η δύναμη και η εξουσία των προηγμένων ρομπότ θα μπορούσαν να στραφούν εναντίον μας, καθώς και ο ένας εναντίον του άλλου, όπως φαίνεται στο έργο του: </a:t>
            </a:r>
          </a:p>
          <a:p>
            <a:pPr marL="0" indent="0" algn="ctr" eaLnBrk="1" fontAlgn="auto" hangingPunct="1">
              <a:spcAft>
                <a:spcPts val="0"/>
              </a:spcAft>
              <a:buClr>
                <a:srgbClr val="F04E2E"/>
              </a:buClr>
              <a:buNone/>
              <a:defRPr/>
            </a:pPr>
            <a:r>
              <a:rPr lang="el-GR" b="1" dirty="0" smtClean="0">
                <a:latin typeface="Calibri" panose="020F0502020204030204" pitchFamily="34" charset="0"/>
                <a:cs typeface="Calibri" panose="020F0502020204030204" pitchFamily="34" charset="0"/>
              </a:rPr>
              <a:t>-«Φιλονικία (Συζήτηση το 3000)»;</a:t>
            </a:r>
            <a:endParaRPr lang="el-GR" b="1" dirty="0">
              <a:latin typeface="Calibri" panose="020F0502020204030204" pitchFamily="34" charset="0"/>
              <a:cs typeface="Calibri" panose="020F0502020204030204" pitchFamily="34" charset="0"/>
            </a:endParaRPr>
          </a:p>
        </p:txBody>
      </p:sp>
      <p:sp>
        <p:nvSpPr>
          <p:cNvPr id="34820" name="TextBox 7">
            <a:extLst>
              <a:ext uri="{FF2B5EF4-FFF2-40B4-BE49-F238E27FC236}">
                <a16:creationId xmlns:a16="http://schemas.microsoft.com/office/drawing/2014/main" xmlns="" id="{5479BDF7-7DD9-1945-923C-42B77CE49A65}"/>
              </a:ext>
            </a:extLst>
          </p:cNvPr>
          <p:cNvSpPr txBox="1">
            <a:spLocks noChangeArrowheads="1"/>
          </p:cNvSpPr>
          <p:nvPr/>
        </p:nvSpPr>
        <p:spPr bwMode="auto">
          <a:xfrm>
            <a:off x="7997825" y="3452813"/>
            <a:ext cx="1855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bg1"/>
                </a:solidFill>
                <a:latin typeface="Calibri" panose="020F0502020204030204" pitchFamily="34" charset="0"/>
              </a:rPr>
              <a:t>Insert  secondary artwork/s</a:t>
            </a:r>
          </a:p>
        </p:txBody>
      </p:sp>
      <p:pic>
        <p:nvPicPr>
          <p:cNvPr id="34821" name="Picture 1">
            <a:extLst>
              <a:ext uri="{FF2B5EF4-FFF2-40B4-BE49-F238E27FC236}">
                <a16:creationId xmlns:a16="http://schemas.microsoft.com/office/drawing/2014/main" xmlns="" id="{56877C52-AB8A-094F-8383-D56BDD4B67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274" t="2800" r="2052"/>
          <a:stretch>
            <a:fillRect/>
          </a:stretch>
        </p:blipFill>
        <p:spPr bwMode="auto">
          <a:xfrm>
            <a:off x="5761608" y="1906310"/>
            <a:ext cx="6205091" cy="38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xmlns="" id="{6FD059E4-2533-CB48-B3C9-5BF7A60C7DD2}"/>
              </a:ext>
            </a:extLst>
          </p:cNvPr>
          <p:cNvSpPr txBox="1">
            <a:spLocks/>
          </p:cNvSpPr>
          <p:nvPr/>
        </p:nvSpPr>
        <p:spPr bwMode="auto">
          <a:xfrm>
            <a:off x="177816" y="125197"/>
            <a:ext cx="11549586"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rgbClr val="35372F"/>
                </a:solidFill>
                <a:latin typeface="+mj-lt"/>
                <a:ea typeface="+mj-ea"/>
                <a:cs typeface="+mj-cs"/>
              </a:defRPr>
            </a:lvl1pPr>
            <a:lvl2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5pPr>
            <a:lvl6pPr marL="457200" algn="l" rtl="0" fontAlgn="base">
              <a:lnSpc>
                <a:spcPct val="90000"/>
              </a:lnSpc>
              <a:spcBef>
                <a:spcPct val="0"/>
              </a:spcBef>
              <a:spcAft>
                <a:spcPct val="0"/>
              </a:spcAft>
              <a:defRPr sz="4400">
                <a:solidFill>
                  <a:srgbClr val="35372F"/>
                </a:solidFill>
                <a:latin typeface="Calibri Light" panose="020F0302020204030204" pitchFamily="34" charset="0"/>
              </a:defRPr>
            </a:lvl6pPr>
            <a:lvl7pPr marL="914400" algn="l" rtl="0" fontAlgn="base">
              <a:lnSpc>
                <a:spcPct val="90000"/>
              </a:lnSpc>
              <a:spcBef>
                <a:spcPct val="0"/>
              </a:spcBef>
              <a:spcAft>
                <a:spcPct val="0"/>
              </a:spcAft>
              <a:defRPr sz="4400">
                <a:solidFill>
                  <a:srgbClr val="35372F"/>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35372F"/>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35372F"/>
                </a:solidFill>
                <a:latin typeface="Calibri Light" panose="020F0302020204030204" pitchFamily="34" charset="0"/>
              </a:defRPr>
            </a:lvl9pPr>
          </a:lstStyle>
          <a:p>
            <a:pPr algn="just" eaLnBrk="1" hangingPunct="1">
              <a:defRPr/>
            </a:pPr>
            <a:r>
              <a:rPr lang="el-GR" altLang="en-US" dirty="0">
                <a:effectLst>
                  <a:outerShdw blurRad="38100" dist="38100" dir="2700000" algn="tl">
                    <a:srgbClr val="000000">
                      <a:alpha val="43137"/>
                    </a:srgbClr>
                  </a:outerShdw>
                </a:effectLst>
              </a:rPr>
              <a:t>Άλλα έργα τέχνης που μπορούν να μας βοηθήσουν να κατανοήσουμε το θέμα μας</a:t>
            </a:r>
            <a:endParaRPr lang="en-GB" altLang="en-US"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37074</TotalTime>
  <Words>1667</Words>
  <Application>Microsoft Office PowerPoint</Application>
  <PresentationFormat>Widescreen</PresentationFormat>
  <Paragraphs>142</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Foco</vt:lpstr>
      <vt:lpstr>Symbol</vt:lpstr>
      <vt:lpstr>Times New Roman</vt:lpstr>
      <vt:lpstr>Wingdings</vt:lpstr>
      <vt:lpstr>1_Office Theme</vt:lpstr>
      <vt:lpstr>ΕΝΟΤΗΤΑ 6 ΕΠΙΣΤΗΜΗ &amp; ΤΕΧΝΟΛΟΓΙΑ</vt:lpstr>
      <vt:lpstr>Σε αυτό το μάθημα θα: </vt:lpstr>
      <vt:lpstr>PowerPoint Presentation</vt:lpstr>
      <vt:lpstr>Μερικές ΣΚΕΨΕΙΣ για την «ΕΠΙΣΤΗΜΗ &amp;ΤΕΧΝΟΛΟΓΙΑ»:</vt:lpstr>
      <vt:lpstr>PowerPoint Presentation</vt:lpstr>
      <vt:lpstr>Ας δούμε αυτό το έργο τέχνης    Τι πιστεύετε για τα φυσικά χαρακτηριστικά του;      </vt:lpstr>
      <vt:lpstr>Ας δούμε αυτό το έργο τέχνης  </vt:lpstr>
      <vt:lpstr>         ΣΗΜΕΙΑ ΣΥΖΗΤΗΣΗΣ  - Ο Depero ήταν φουτουριστής.  Πώς και γιατί συνδύασε την τέχνη με την τεχνολογική πρόοδο;  - Ποιες έννοιες της τεχνολογίας και της επιστήμης αποτυπώνονται στο έργο Prismi Lunari;   - Πώς μπορεί να συνδεθεί με πολλές τεχνολογικές εφευρέσεις -πυξίδα, τυπογραφία, κ.λπ.-  που εφευρέθηκαν για πρώτη φορά στην  Αρχαία Κίνα;         </vt:lpstr>
      <vt:lpstr>PowerPoint Presentation</vt:lpstr>
      <vt:lpstr>Άλλα έργα τέχνης που μπορούν να μας βοηθήσουν να κατανοήσουμε το θέμα μας</vt:lpstr>
      <vt:lpstr>Άλλα έργα τέχνης που μπορεί να «μιλούν» για την «ΕΠΙΣΤΗΜΗ ΚΑΙ ΤΕΧΝΟΛΟΓΙΑ» </vt:lpstr>
      <vt:lpstr>Άλλα έργα τέχνης που μπορεί να «μιλούν» για την «ΕΠΙΣΤΗΜΗ ΚΑΙ ΤΕΧΝΟΛΟΓΙΑ»  </vt:lpstr>
      <vt:lpstr>PowerPoint Presentation</vt:lpstr>
      <vt:lpstr>Μπορούμε να απεικονίσουμε την    «Επιστήμη και Τεχνολογία»;  </vt:lpstr>
      <vt:lpstr>PowerPoint Presentation</vt:lpstr>
      <vt:lpstr>Μπορούμε να εμπνευστούμε; </vt:lpstr>
      <vt:lpstr>PowerPoint Presentation</vt:lpstr>
      <vt:lpstr>Μπορούμε να γίνουμε δημιουργικοί/ες; </vt:lpstr>
      <vt:lpstr>PowerPoint Presentation</vt:lpstr>
      <vt:lpstr>PowerPoint Presentation</vt:lpstr>
      <vt:lpstr>                                  </vt:lpstr>
      <vt:lpstr>                  www.getcreativewithart.org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Marion Mills</cp:lastModifiedBy>
  <cp:revision>546</cp:revision>
  <dcterms:created xsi:type="dcterms:W3CDTF">2019-08-15T20:52:15Z</dcterms:created>
  <dcterms:modified xsi:type="dcterms:W3CDTF">2023-04-02T12:16:45Z</dcterms:modified>
</cp:coreProperties>
</file>