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24"/>
  </p:notesMasterIdLst>
  <p:sldIdLst>
    <p:sldId id="332" r:id="rId2"/>
    <p:sldId id="358" r:id="rId3"/>
    <p:sldId id="280" r:id="rId4"/>
    <p:sldId id="356" r:id="rId5"/>
    <p:sldId id="360" r:id="rId6"/>
    <p:sldId id="365" r:id="rId7"/>
    <p:sldId id="361" r:id="rId8"/>
    <p:sldId id="374" r:id="rId9"/>
    <p:sldId id="362" r:id="rId10"/>
    <p:sldId id="376" r:id="rId11"/>
    <p:sldId id="363" r:id="rId12"/>
    <p:sldId id="366" r:id="rId13"/>
    <p:sldId id="367" r:id="rId14"/>
    <p:sldId id="368" r:id="rId15"/>
    <p:sldId id="377" r:id="rId16"/>
    <p:sldId id="369" r:id="rId17"/>
    <p:sldId id="378" r:id="rId18"/>
    <p:sldId id="370" r:id="rId19"/>
    <p:sldId id="379" r:id="rId20"/>
    <p:sldId id="375" r:id="rId21"/>
    <p:sldId id="372" r:id="rId22"/>
    <p:sldId id="364"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912">
          <p15:clr>
            <a:srgbClr val="A4A3A4"/>
          </p15:clr>
        </p15:guide>
        <p15:guide id="2" pos="40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ouvlis" initials="" lastIdx="2" clrIdx="0"/>
  <p:cmAuthor id="2" name="Chris Souvl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5" autoAdjust="0"/>
    <p:restoredTop sz="93793" autoAdjust="0"/>
  </p:normalViewPr>
  <p:slideViewPr>
    <p:cSldViewPr snapToGrid="0">
      <p:cViewPr varScale="1">
        <p:scale>
          <a:sx n="66" d="100"/>
          <a:sy n="66" d="100"/>
        </p:scale>
        <p:origin x="460" y="40"/>
      </p:cViewPr>
      <p:guideLst>
        <p:guide orient="horz" pos="3912"/>
        <p:guide pos="40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3F14C49-4A50-8A4D-8040-9C76DCFF79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91E2A919-7AF2-EF4A-A357-32329C1B8F9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00B3DB3-89B9-194F-9D6A-41BEF06B0891}" type="datetimeFigureOut">
              <a:rPr lang="en-GB"/>
              <a:pPr>
                <a:defRPr/>
              </a:pPr>
              <a:t>02/04/2023</a:t>
            </a:fld>
            <a:endParaRPr lang="en-GB"/>
          </a:p>
        </p:txBody>
      </p:sp>
      <p:sp>
        <p:nvSpPr>
          <p:cNvPr id="4" name="Slide Image Placeholder 3">
            <a:extLst>
              <a:ext uri="{FF2B5EF4-FFF2-40B4-BE49-F238E27FC236}">
                <a16:creationId xmlns:a16="http://schemas.microsoft.com/office/drawing/2014/main" xmlns="" id="{1935D99C-B3E1-514C-B803-B10DA888EB2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CBC7A274-A212-FA48-B68E-40D11F669A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34DD6BCE-CC05-274B-9EFC-EF8EA0F1A23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xmlns="" id="{92CC99F1-7A3C-5041-846C-98773D57FA8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EAA4CB-81DF-2941-806D-4B2E2747DB1A}" type="slidenum">
              <a:rPr lang="en-GB" altLang="en-US"/>
              <a:pPr>
                <a:defRPr/>
              </a:pPr>
              <a:t>‹#›</a:t>
            </a:fld>
            <a:endParaRPr lang="en-GB" altLang="en-US"/>
          </a:p>
        </p:txBody>
      </p:sp>
    </p:spTree>
    <p:extLst>
      <p:ext uri="{BB962C8B-B14F-4D97-AF65-F5344CB8AC3E}">
        <p14:creationId xmlns:p14="http://schemas.microsoft.com/office/powerpoint/2010/main" val="1515985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51AADC92-CF16-7C42-A58B-317F16090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A333FE65-AF72-2343-8345-2A6E74610E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solidFill>
                  <a:srgbClr val="C00000"/>
                </a:solidFill>
                <a:latin typeface="Arial" panose="020B0604020202020204" pitchFamily="34" charset="0"/>
                <a:cs typeface="Arial" panose="020B0604020202020204" pitchFamily="34" charset="0"/>
              </a:rPr>
              <a:t>Για</a:t>
            </a:r>
            <a:r>
              <a:rPr lang="en-GB" altLang="en-US" dirty="0">
                <a:solidFill>
                  <a:srgbClr val="C00000"/>
                </a:solidFill>
                <a:latin typeface="Arial" panose="020B0604020202020204" pitchFamily="34" charset="0"/>
                <a:cs typeface="Arial" panose="020B0604020202020204" pitchFamily="34" charset="0"/>
              </a:rPr>
              <a:t>:  </a:t>
            </a:r>
            <a:r>
              <a:rPr lang="el-GR" altLang="en-US" dirty="0">
                <a:solidFill>
                  <a:srgbClr val="C00000"/>
                </a:solidFill>
                <a:latin typeface="Arial" panose="020B0604020202020204" pitchFamily="34" charset="0"/>
                <a:cs typeface="Arial" panose="020B0604020202020204" pitchFamily="34" charset="0"/>
              </a:rPr>
              <a:t>ΗΛΙΚΙΕΣ</a:t>
            </a:r>
            <a:r>
              <a:rPr lang="en-GB" altLang="en-US" dirty="0">
                <a:solidFill>
                  <a:srgbClr val="C00000"/>
                </a:solidFill>
                <a:latin typeface="Arial" panose="020B0604020202020204" pitchFamily="34" charset="0"/>
                <a:cs typeface="Arial" panose="020B0604020202020204" pitchFamily="34" charset="0"/>
              </a:rPr>
              <a:t> 9 – 11   </a:t>
            </a:r>
            <a:r>
              <a:rPr lang="en-GB" altLang="en-US" i="1" dirty="0">
                <a:solidFill>
                  <a:srgbClr val="C00000"/>
                </a:solidFill>
                <a:latin typeface="Arial" panose="020B0604020202020204" pitchFamily="34" charset="0"/>
                <a:cs typeface="Arial" panose="020B0604020202020204" pitchFamily="34" charset="0"/>
              </a:rPr>
              <a:t>(</a:t>
            </a:r>
            <a:r>
              <a:rPr lang="el-GR" altLang="en-US" i="1" dirty="0">
                <a:solidFill>
                  <a:srgbClr val="C00000"/>
                </a:solidFill>
                <a:latin typeface="Arial" panose="020B0604020202020204" pitchFamily="34" charset="0"/>
                <a:cs typeface="Arial" panose="020B0604020202020204" pitchFamily="34" charset="0"/>
              </a:rPr>
              <a:t>Μπορούν να γίνουν προσαρμογές για μικρότερης ή μεγαλύτερης ηλικίας μαθητές και μαθήτριες)</a:t>
            </a:r>
            <a:endParaRPr lang="en-GB" altLang="en-US" dirty="0">
              <a:solidFill>
                <a:srgbClr val="C00000"/>
              </a:solidFill>
              <a:latin typeface="Arial" panose="020B0604020202020204" pitchFamily="34" charset="0"/>
              <a:cs typeface="Arial" panose="020B0604020202020204" pitchFamily="34" charset="0"/>
            </a:endParaRPr>
          </a:p>
          <a:p>
            <a:pPr eaLnBrk="1" hangingPunct="1">
              <a:spcBef>
                <a:spcPct val="0"/>
              </a:spcBef>
            </a:pPr>
            <a:endParaRPr lang="en-GB" altLang="en-US" dirty="0"/>
          </a:p>
        </p:txBody>
      </p:sp>
      <p:sp>
        <p:nvSpPr>
          <p:cNvPr id="19460" name="Header Placeholder 3">
            <a:extLst>
              <a:ext uri="{FF2B5EF4-FFF2-40B4-BE49-F238E27FC236}">
                <a16:creationId xmlns:a16="http://schemas.microsoft.com/office/drawing/2014/main" xmlns="" id="{48EACDBB-904F-1147-BA1D-2D25C645249C}"/>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GB" altLang="en-US" dirty="0">
              <a:solidFill>
                <a:srgbClr val="000000"/>
              </a:solidFill>
            </a:endParaRPr>
          </a:p>
        </p:txBody>
      </p:sp>
      <p:sp>
        <p:nvSpPr>
          <p:cNvPr id="19461" name="Slide Number Placeholder 4">
            <a:extLst>
              <a:ext uri="{FF2B5EF4-FFF2-40B4-BE49-F238E27FC236}">
                <a16:creationId xmlns:a16="http://schemas.microsoft.com/office/drawing/2014/main" xmlns="" id="{AA2113C8-686B-DE4A-B280-F4EEB49C4E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2C7FE41-A51A-F04B-9948-19BB72987E32}" type="slidenum">
              <a:rPr lang="en-GB" altLang="en-US" smtClean="0">
                <a:solidFill>
                  <a:srgbClr val="000000"/>
                </a:solidFill>
              </a:rPr>
              <a:pPr/>
              <a:t>1</a:t>
            </a:fld>
            <a:endParaRPr lang="en-GB" altLang="en-US" dirty="0">
              <a:solidFill>
                <a:srgbClr val="000000"/>
              </a:solidFill>
            </a:endParaRPr>
          </a:p>
        </p:txBody>
      </p:sp>
    </p:spTree>
    <p:extLst>
      <p:ext uri="{BB962C8B-B14F-4D97-AF65-F5344CB8AC3E}">
        <p14:creationId xmlns:p14="http://schemas.microsoft.com/office/powerpoint/2010/main" val="166876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38823BE7-4F66-E54C-9897-36D6D3F3CE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xmlns="" id="{E75EEF9B-FBE8-2B4E-B167-E92957ADF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altLang="x-none" dirty="0" smtClean="0"/>
              <a:t>Συζητήστε για τον καλλιτέχνη και το έργο τέχνης: ΣΥΓΚΡΙΣΗ ΚΑΙ ΑΝΤΙΘΕΣΗ ΜΕ ΤΟ ΚΥΡΙΟ ΕΡΓΟ</a:t>
            </a:r>
            <a:endParaRPr lang="en-GB" altLang="en-US" dirty="0"/>
          </a:p>
        </p:txBody>
      </p:sp>
      <p:sp>
        <p:nvSpPr>
          <p:cNvPr id="37892" name="Slide Number Placeholder 3">
            <a:extLst>
              <a:ext uri="{FF2B5EF4-FFF2-40B4-BE49-F238E27FC236}">
                <a16:creationId xmlns:a16="http://schemas.microsoft.com/office/drawing/2014/main" xmlns="" id="{72D1C78A-D376-BB4B-8A77-180E6AD060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505AEF-72A4-D94A-AA35-C098747C696A}" type="slidenum">
              <a:rPr lang="en-GB" altLang="en-US" smtClean="0"/>
              <a:pPr/>
              <a:t>10</a:t>
            </a:fld>
            <a:endParaRPr lang="en-GB" altLang="en-US"/>
          </a:p>
        </p:txBody>
      </p:sp>
    </p:spTree>
    <p:extLst>
      <p:ext uri="{BB962C8B-B14F-4D97-AF65-F5344CB8AC3E}">
        <p14:creationId xmlns:p14="http://schemas.microsoft.com/office/powerpoint/2010/main" val="406515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F348D594-14C8-E34A-943D-B9250DEC70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C8AE54F4-9970-C548-BDE7-5EA2B605E7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Symbol" pitchFamily="2" charset="2"/>
              <a:buNone/>
              <a:tabLst/>
              <a:defRPr/>
            </a:pPr>
            <a:r>
              <a:rPr lang="el-GR" sz="1800" b="1" dirty="0">
                <a:latin typeface="Calibri" panose="020F0502020204030204" pitchFamily="34" charset="0"/>
                <a:ea typeface="Calibri" panose="020F0502020204030204" pitchFamily="34" charset="0"/>
              </a:rPr>
              <a:t>ΕΡΗΜΟ ΕΡΓΟΣΤΑΣΙΟ</a:t>
            </a:r>
            <a:r>
              <a:rPr lang="en-GB" sz="1800" b="1" dirty="0">
                <a:latin typeface="Calibri" panose="020F0502020204030204" pitchFamily="34" charset="0"/>
              </a:rPr>
              <a:t> </a:t>
            </a:r>
            <a:r>
              <a:rPr lang="el-GR" sz="1800" b="0" dirty="0">
                <a:latin typeface="Calibri" panose="020F0502020204030204" pitchFamily="34" charset="0"/>
              </a:rPr>
              <a:t>του</a:t>
            </a:r>
            <a:r>
              <a:rPr lang="el-GR" sz="1800" b="1" dirty="0">
                <a:latin typeface="Calibri" panose="020F0502020204030204" pitchFamily="34" charset="0"/>
              </a:rPr>
              <a:t> </a:t>
            </a:r>
            <a:r>
              <a:rPr lang="el-GR" sz="400" b="1" dirty="0" smtClean="0">
                <a:latin typeface="Calibri" panose="020F0502020204030204" pitchFamily="34" charset="0"/>
                <a:cs typeface="+mn-cs"/>
              </a:rPr>
              <a:t>ΣΑΒΒΑ ΧΑΡΑΤΣΙΔΗ. </a:t>
            </a:r>
            <a:r>
              <a:rPr lang="el-GR" sz="400" b="0" dirty="0" smtClean="0">
                <a:latin typeface="Calibri" panose="020F0502020204030204" pitchFamily="34" charset="0"/>
                <a:cs typeface="+mn-cs"/>
              </a:rPr>
              <a:t>Έλληνας </a:t>
            </a:r>
            <a:r>
              <a:rPr lang="el-GR" sz="400" b="0" dirty="0">
                <a:latin typeface="Calibri" panose="020F0502020204030204" pitchFamily="34" charset="0"/>
                <a:cs typeface="+mn-cs"/>
              </a:rPr>
              <a:t>καλλιτέχνης</a:t>
            </a:r>
            <a:r>
              <a:rPr lang="el-GR" sz="1800" b="0" dirty="0">
                <a:latin typeface="Calibri" panose="020F0502020204030204" pitchFamily="34" charset="0"/>
                <a:cs typeface="Calibri" panose="020F0502020204030204" pitchFamily="34" charset="0"/>
              </a:rPr>
              <a:t>,</a:t>
            </a:r>
            <a:r>
              <a:rPr lang="en-GB" altLang="en-US" sz="1800" b="0" dirty="0">
                <a:cs typeface="Calibri" panose="020F0502020204030204" pitchFamily="34" charset="0"/>
              </a:rPr>
              <a:t> </a:t>
            </a:r>
            <a:r>
              <a:rPr lang="en-GB" altLang="sv-SE" sz="1800" b="0" dirty="0">
                <a:cs typeface="Calibri" panose="020F0502020204030204" pitchFamily="34" charset="0"/>
              </a:rPr>
              <a:t>1925 – 1994</a:t>
            </a:r>
            <a:r>
              <a:rPr lang="el-GR" altLang="sv-SE" sz="1800" dirty="0">
                <a:cs typeface="Calibri" panose="020F0502020204030204" pitchFamily="34" charset="0"/>
              </a:rPr>
              <a:t>. </a:t>
            </a:r>
            <a:r>
              <a:rPr lang="el-GR" altLang="sv-SE" sz="1800" b="1" dirty="0">
                <a:cs typeface="Calibri" panose="020F0502020204030204" pitchFamily="34" charset="0"/>
              </a:rPr>
              <a:t>ΕΘΝΙΚΗ ΠΙΝΑΚΟΘΗΚΗ</a:t>
            </a:r>
            <a:r>
              <a:rPr lang="el-GR" altLang="sv-SE" sz="1800" b="1" dirty="0" smtClean="0">
                <a:cs typeface="Calibri" panose="020F0502020204030204" pitchFamily="34" charset="0"/>
              </a:rPr>
              <a:t>, ΑΘΗΝΑ, ΕΛΛΑΔΑ</a:t>
            </a:r>
            <a:endParaRPr lang="en-GB" altLang="en-US" b="1" dirty="0">
              <a:cs typeface="Times New Roman" panose="02020603050405020304" pitchFamily="18" charset="0"/>
            </a:endParaRPr>
          </a:p>
          <a:p>
            <a:pPr>
              <a:buFont typeface="Symbol" pitchFamily="2" charset="2"/>
              <a:buNone/>
            </a:pPr>
            <a:r>
              <a:rPr lang="el-GR" altLang="en-US" dirty="0"/>
              <a:t>Τι λέει για το θέμα; </a:t>
            </a:r>
            <a:r>
              <a:rPr lang="en-GB" altLang="en-US" dirty="0"/>
              <a:t>(</a:t>
            </a:r>
            <a:r>
              <a:rPr lang="el-GR" altLang="en-US" dirty="0"/>
              <a:t>Ο χώρος εργασίας μπορεί να είναι όμορφος και απόκοσμος όταν οι εργαζόμενοι έχουν φύγει</a:t>
            </a:r>
            <a:r>
              <a:rPr lang="en-GB" altLang="en-US" dirty="0"/>
              <a:t>)</a:t>
            </a:r>
          </a:p>
          <a:p>
            <a:pPr eaLnBrk="1" hangingPunct="1">
              <a:spcBef>
                <a:spcPct val="0"/>
              </a:spcBef>
            </a:pPr>
            <a:endParaRPr lang="en-GB" altLang="en-US" dirty="0"/>
          </a:p>
        </p:txBody>
      </p:sp>
      <p:sp>
        <p:nvSpPr>
          <p:cNvPr id="39940" name="Slide Number Placeholder 3">
            <a:extLst>
              <a:ext uri="{FF2B5EF4-FFF2-40B4-BE49-F238E27FC236}">
                <a16:creationId xmlns:a16="http://schemas.microsoft.com/office/drawing/2014/main" xmlns="" id="{A9A20BFD-A34D-2348-BD64-12100ABF87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08574D-78B8-BB4D-A9BA-E99E048351A2}" type="slidenum">
              <a:rPr lang="en-GB" altLang="en-US" smtClean="0"/>
              <a:pPr/>
              <a:t>11</a:t>
            </a:fld>
            <a:endParaRPr lang="en-GB" altLang="en-US"/>
          </a:p>
        </p:txBody>
      </p:sp>
    </p:spTree>
    <p:extLst>
      <p:ext uri="{BB962C8B-B14F-4D97-AF65-F5344CB8AC3E}">
        <p14:creationId xmlns:p14="http://schemas.microsoft.com/office/powerpoint/2010/main" val="1210829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xmlns="" id="{791C3AF2-D70E-524B-9808-8D0656B84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xmlns="" id="{ABB0A3CB-16E5-4149-A7B1-E27A8246D71A}"/>
              </a:ext>
            </a:extLst>
          </p:cNvPr>
          <p:cNvSpPr>
            <a:spLocks noGrp="1"/>
          </p:cNvSpPr>
          <p:nvPr>
            <p:ph type="body" idx="1"/>
          </p:nvPr>
        </p:nvSpPr>
        <p:spPr bwMode="auto"/>
        <p:txBody>
          <a:bodyPr wrap="square" numCol="1" anchor="t" anchorCtr="0" compatLnSpc="1">
            <a:prstTxWarp prst="textNoShape">
              <a:avLst/>
            </a:prstTxWarp>
          </a:bodyPr>
          <a:lstStyle/>
          <a:p>
            <a:pPr>
              <a:buFont typeface="Symbol" panose="05050102010706020507" pitchFamily="18" charset="2"/>
              <a:buNone/>
              <a:defRPr/>
            </a:pPr>
            <a:r>
              <a:rPr lang="en-GB" altLang="en-US" sz="1800" b="1" dirty="0">
                <a:cs typeface="Times New Roman" panose="02020603050405020304" pitchFamily="18" charset="0"/>
              </a:rPr>
              <a:t> </a:t>
            </a:r>
            <a:r>
              <a:rPr lang="el-GR" altLang="en-US" sz="1800" b="1" dirty="0">
                <a:cs typeface="Times New Roman" panose="02020603050405020304" pitchFamily="18" charset="0"/>
              </a:rPr>
              <a:t>ΑΝΤΡΕΣ ΣΤΙΣ </a:t>
            </a:r>
            <a:r>
              <a:rPr lang="el-GR" altLang="en-US" sz="1800" b="1" dirty="0" smtClean="0">
                <a:cs typeface="Times New Roman" panose="02020603050405020304" pitchFamily="18" charset="0"/>
              </a:rPr>
              <a:t>ΠΡΟΒΛΗΤΕΣ </a:t>
            </a:r>
            <a:r>
              <a:rPr lang="el-GR" altLang="en-US" dirty="0">
                <a:cs typeface="Times New Roman" panose="02020603050405020304" pitchFamily="18" charset="0"/>
              </a:rPr>
              <a:t>του</a:t>
            </a:r>
            <a:r>
              <a:rPr lang="en-GB" altLang="en-US" dirty="0">
                <a:solidFill>
                  <a:srgbClr val="C00000"/>
                </a:solidFill>
                <a:cs typeface="Times New Roman" panose="02020603050405020304" pitchFamily="18" charset="0"/>
              </a:rPr>
              <a:t> </a:t>
            </a:r>
            <a:r>
              <a:rPr lang="en-GB" altLang="en-US" b="1" dirty="0">
                <a:cs typeface="Times New Roman" panose="02020603050405020304" pitchFamily="18" charset="0"/>
              </a:rPr>
              <a:t>GEORGE BELLOWS</a:t>
            </a:r>
            <a:r>
              <a:rPr lang="el-GR" altLang="en-US" b="1" dirty="0">
                <a:cs typeface="Times New Roman" panose="02020603050405020304" pitchFamily="18" charset="0"/>
              </a:rPr>
              <a:t>, </a:t>
            </a:r>
            <a:r>
              <a:rPr lang="el-GR" altLang="en-US" b="0" dirty="0">
                <a:cs typeface="Times New Roman" panose="02020603050405020304" pitchFamily="18" charset="0"/>
              </a:rPr>
              <a:t>Αμερικανός καλλιτέχνης,</a:t>
            </a:r>
            <a:r>
              <a:rPr lang="en-GB" altLang="en-US" b="0" dirty="0">
                <a:solidFill>
                  <a:srgbClr val="C00000"/>
                </a:solidFill>
                <a:cs typeface="Times New Roman" panose="02020603050405020304" pitchFamily="18" charset="0"/>
              </a:rPr>
              <a:t> </a:t>
            </a:r>
            <a:r>
              <a:rPr lang="el-GR" altLang="en-US" b="0" dirty="0">
                <a:solidFill>
                  <a:srgbClr val="C00000"/>
                </a:solidFill>
                <a:cs typeface="Times New Roman" panose="02020603050405020304" pitchFamily="18" charset="0"/>
              </a:rPr>
              <a:t>1</a:t>
            </a:r>
            <a:r>
              <a:rPr lang="en-GB" sz="1800" b="0" dirty="0">
                <a:ea typeface="Calibri" panose="020F0502020204030204" pitchFamily="34" charset="0"/>
              </a:rPr>
              <a:t>882 –</a:t>
            </a:r>
            <a:r>
              <a:rPr lang="el-GR" sz="1800" b="0" dirty="0">
                <a:ea typeface="Calibri" panose="020F0502020204030204" pitchFamily="34" charset="0"/>
              </a:rPr>
              <a:t> </a:t>
            </a:r>
            <a:r>
              <a:rPr lang="en-GB" sz="1800" b="0" dirty="0" smtClean="0">
                <a:ea typeface="Calibri" panose="020F0502020204030204" pitchFamily="34" charset="0"/>
              </a:rPr>
              <a:t>1925</a:t>
            </a:r>
            <a:r>
              <a:rPr lang="el-GR" sz="1800" b="0" baseline="0" dirty="0" smtClean="0">
                <a:ea typeface="Calibri" panose="020F0502020204030204" pitchFamily="34" charset="0"/>
              </a:rPr>
              <a:t> (</a:t>
            </a:r>
            <a:r>
              <a:rPr lang="el-GR" sz="1800" b="0" i="0" dirty="0" smtClean="0">
                <a:ea typeface="Calibri" panose="020F0502020204030204" pitchFamily="34" charset="0"/>
                <a:cs typeface="Times New Roman" panose="02020603050405020304" pitchFamily="18" charset="0"/>
              </a:rPr>
              <a:t>Ημερομηνία </a:t>
            </a:r>
            <a:r>
              <a:rPr lang="el-GR" sz="1800" b="0" i="0" dirty="0">
                <a:ea typeface="Calibri" panose="020F0502020204030204" pitchFamily="34" charset="0"/>
                <a:cs typeface="Times New Roman" panose="02020603050405020304" pitchFamily="18" charset="0"/>
              </a:rPr>
              <a:t>ολοκλήρωσης έργου: </a:t>
            </a:r>
            <a:r>
              <a:rPr lang="en-GB" altLang="en-US" b="0" i="0" dirty="0" smtClean="0">
                <a:cs typeface="Times New Roman" panose="02020603050405020304" pitchFamily="18" charset="0"/>
              </a:rPr>
              <a:t>1912</a:t>
            </a:r>
            <a:r>
              <a:rPr lang="el-GR" altLang="en-US" b="0" i="0" dirty="0" smtClean="0">
                <a:cs typeface="Times New Roman" panose="02020603050405020304" pitchFamily="18" charset="0"/>
              </a:rPr>
              <a:t>)</a:t>
            </a:r>
            <a:r>
              <a:rPr lang="en-GB" altLang="en-US" b="0" i="0" dirty="0" smtClean="0">
                <a:cs typeface="Times New Roman" panose="02020603050405020304" pitchFamily="18" charset="0"/>
              </a:rPr>
              <a:t>.</a:t>
            </a:r>
            <a:r>
              <a:rPr lang="en-GB" altLang="en-US" sz="1800" b="0" i="0" dirty="0" smtClean="0">
                <a:latin typeface="Times New Roman" panose="02020603050405020304" pitchFamily="18" charset="0"/>
                <a:cs typeface="Times New Roman" panose="02020603050405020304" pitchFamily="18" charset="0"/>
              </a:rPr>
              <a:t>  </a:t>
            </a:r>
            <a:r>
              <a:rPr lang="el-GR" altLang="en-US" sz="1800" b="1" dirty="0">
                <a:latin typeface="Times New Roman" panose="02020603050405020304" pitchFamily="18" charset="0"/>
                <a:cs typeface="Times New Roman" panose="02020603050405020304" pitchFamily="18" charset="0"/>
              </a:rPr>
              <a:t>ΕΘΝΙΚΗ ΠΙΝΑΚΟΘΗΚΗ, </a:t>
            </a:r>
            <a:r>
              <a:rPr lang="el-GR" altLang="en-US" sz="1800" b="1" dirty="0" smtClean="0">
                <a:latin typeface="Times New Roman" panose="02020603050405020304" pitchFamily="18" charset="0"/>
                <a:cs typeface="Times New Roman" panose="02020603050405020304" pitchFamily="18" charset="0"/>
              </a:rPr>
              <a:t>ΛΟΝΔΙΝΟ,</a:t>
            </a:r>
            <a:r>
              <a:rPr lang="el-GR" altLang="en-US" sz="1800" b="1" baseline="0" dirty="0" smtClean="0">
                <a:latin typeface="Times New Roman" panose="02020603050405020304" pitchFamily="18" charset="0"/>
                <a:cs typeface="Times New Roman" panose="02020603050405020304" pitchFamily="18" charset="0"/>
              </a:rPr>
              <a:t> </a:t>
            </a:r>
            <a:r>
              <a:rPr lang="el-GR" altLang="en-US" sz="1800" b="1" dirty="0" smtClean="0">
                <a:latin typeface="Times New Roman" panose="02020603050405020304" pitchFamily="18" charset="0"/>
                <a:cs typeface="Times New Roman" panose="02020603050405020304" pitchFamily="18" charset="0"/>
              </a:rPr>
              <a:t>ΗΝΩΜΕΝΟ ΒΑΣΙΛΕΙΟ</a:t>
            </a:r>
            <a:endParaRPr lang="el-GR" altLang="en-US" sz="1800" b="1" dirty="0">
              <a:latin typeface="Times New Roman" panose="02020603050405020304" pitchFamily="18" charset="0"/>
              <a:cs typeface="Times New Roman" panose="02020603050405020304" pitchFamily="18" charset="0"/>
            </a:endParaRPr>
          </a:p>
          <a:p>
            <a:pPr>
              <a:buFont typeface="Symbol" panose="05050102010706020507" pitchFamily="18" charset="2"/>
              <a:buNone/>
              <a:defRPr/>
            </a:pPr>
            <a:r>
              <a:rPr lang="el-GR" altLang="en-US" dirty="0">
                <a:solidFill>
                  <a:srgbClr val="000000"/>
                </a:solidFill>
              </a:rPr>
              <a:t>Τι λέει για το θέμα; </a:t>
            </a:r>
            <a:r>
              <a:rPr lang="en-GB" altLang="en-US" dirty="0">
                <a:solidFill>
                  <a:srgbClr val="000000"/>
                </a:solidFill>
              </a:rPr>
              <a:t>(</a:t>
            </a:r>
            <a:r>
              <a:rPr lang="el-GR" altLang="en-US" dirty="0">
                <a:solidFill>
                  <a:srgbClr val="000000"/>
                </a:solidFill>
              </a:rPr>
              <a:t>Ο χώρος εργασίας μπορεί να είναι βρώμικος και γεμάτος ένταση όταν είναι πλήρως «σε δράση»</a:t>
            </a:r>
            <a:r>
              <a:rPr lang="en-GB" altLang="en-US" dirty="0">
                <a:solidFill>
                  <a:srgbClr val="000000"/>
                </a:solidFill>
              </a:rPr>
              <a:t>) </a:t>
            </a:r>
            <a:endParaRPr lang="en-GB" sz="1800" dirty="0">
              <a:latin typeface="Times New Roman" panose="02020603050405020304" pitchFamily="18" charset="0"/>
              <a:ea typeface="Times New Roman" panose="02020603050405020304" pitchFamily="18" charset="0"/>
            </a:endParaRPr>
          </a:p>
          <a:p>
            <a:pPr>
              <a:buFont typeface="Symbol" panose="05050102010706020507" pitchFamily="18" charset="2"/>
              <a:buNone/>
              <a:defRPr/>
            </a:pPr>
            <a:endParaRPr lang="en-GB" altLang="en-US" dirty="0">
              <a:solidFill>
                <a:srgbClr val="000000"/>
              </a:solidFill>
            </a:endParaRPr>
          </a:p>
          <a:p>
            <a:pPr>
              <a:buFont typeface="Symbol" panose="05050102010706020507" pitchFamily="18" charset="2"/>
              <a:buNone/>
              <a:defRPr/>
            </a:pPr>
            <a:endParaRPr lang="en-GB" altLang="en-US" dirty="0"/>
          </a:p>
        </p:txBody>
      </p:sp>
      <p:sp>
        <p:nvSpPr>
          <p:cNvPr id="41988" name="Slide Number Placeholder 3">
            <a:extLst>
              <a:ext uri="{FF2B5EF4-FFF2-40B4-BE49-F238E27FC236}">
                <a16:creationId xmlns:a16="http://schemas.microsoft.com/office/drawing/2014/main" xmlns="" id="{D5F97962-1C32-E24F-8200-013267ACC4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8A997EA-883F-EB4B-84BD-BCC47113A626}" type="slidenum">
              <a:rPr lang="en-GB" altLang="en-US" smtClean="0"/>
              <a:pPr/>
              <a:t>12</a:t>
            </a:fld>
            <a:endParaRPr lang="en-GB" altLang="en-US"/>
          </a:p>
        </p:txBody>
      </p:sp>
    </p:spTree>
    <p:extLst>
      <p:ext uri="{BB962C8B-B14F-4D97-AF65-F5344CB8AC3E}">
        <p14:creationId xmlns:p14="http://schemas.microsoft.com/office/powerpoint/2010/main" val="22422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275EAC7-BD43-074D-A14A-5EB8EACE65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xmlns="" id="{B72DCC91-8695-3E42-B460-7AF02B9690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 typeface="Symbol" pitchFamily="2" charset="2"/>
              <a:buNone/>
              <a:tabLst/>
              <a:defRPr/>
            </a:pPr>
            <a:r>
              <a:rPr lang="el-GR" sz="1200" b="1" dirty="0">
                <a:latin typeface="Calibri" panose="020F0502020204030204" pitchFamily="34" charset="0"/>
              </a:rPr>
              <a:t>Ο ΚΑΤΑΣΚΕΥΑΣΤΗΣ</a:t>
            </a:r>
            <a:r>
              <a:rPr lang="en-GB" sz="1200" b="1" dirty="0">
                <a:latin typeface="Calibri" panose="020F0502020204030204" pitchFamily="34" charset="0"/>
              </a:rPr>
              <a:t> </a:t>
            </a:r>
            <a:r>
              <a:rPr lang="el-GR" altLang="en-US" dirty="0">
                <a:cs typeface="Times New Roman" panose="02020603050405020304" pitchFamily="18" charset="0"/>
              </a:rPr>
              <a:t>του</a:t>
            </a:r>
            <a:r>
              <a:rPr lang="en-GB" altLang="en-US" sz="1000" dirty="0">
                <a:solidFill>
                  <a:srgbClr val="C00000"/>
                </a:solidFill>
                <a:cs typeface="Times New Roman" panose="02020603050405020304" pitchFamily="18" charset="0"/>
              </a:rPr>
              <a:t> </a:t>
            </a:r>
            <a:r>
              <a:rPr lang="en-GB" altLang="en-US" sz="1000" b="1" dirty="0" smtClean="0">
                <a:cs typeface="Times New Roman" panose="02020603050405020304" pitchFamily="18" charset="0"/>
              </a:rPr>
              <a:t>M</a:t>
            </a:r>
            <a:r>
              <a:rPr lang="en-US" altLang="en-US" sz="1000" b="1" dirty="0" smtClean="0">
                <a:cs typeface="Times New Roman" panose="02020603050405020304" pitchFamily="18" charset="0"/>
              </a:rPr>
              <a:t>ARIO</a:t>
            </a:r>
            <a:r>
              <a:rPr lang="en-US" altLang="en-US" sz="1000" b="1" baseline="0" dirty="0" smtClean="0">
                <a:cs typeface="Times New Roman" panose="02020603050405020304" pitchFamily="18" charset="0"/>
              </a:rPr>
              <a:t> SIRONI. </a:t>
            </a:r>
            <a:r>
              <a:rPr lang="el-GR" altLang="en-US" sz="1800" kern="1200" dirty="0" smtClean="0">
                <a:solidFill>
                  <a:schemeClr val="tx1"/>
                </a:solidFill>
                <a:latin typeface="+mn-lt"/>
                <a:ea typeface="+mn-ea"/>
                <a:cs typeface="Calibri" panose="020F0502020204030204" pitchFamily="34" charset="0"/>
              </a:rPr>
              <a:t>Ιταλός </a:t>
            </a:r>
            <a:r>
              <a:rPr lang="el-GR" altLang="en-US" sz="1800" kern="1200" dirty="0">
                <a:solidFill>
                  <a:schemeClr val="tx1"/>
                </a:solidFill>
                <a:latin typeface="+mn-lt"/>
                <a:ea typeface="+mn-ea"/>
                <a:cs typeface="Calibri" panose="020F0502020204030204" pitchFamily="34" charset="0"/>
              </a:rPr>
              <a:t>καλλιτέχνης, </a:t>
            </a:r>
            <a:r>
              <a:rPr lang="en-GB" altLang="sv-SE" sz="1800" dirty="0">
                <a:cs typeface="Calibri" panose="020F0502020204030204" pitchFamily="34" charset="0"/>
              </a:rPr>
              <a:t>1885 – </a:t>
            </a:r>
            <a:r>
              <a:rPr lang="en-GB" altLang="sv-SE" sz="1800" dirty="0" smtClean="0">
                <a:cs typeface="Calibri" panose="020F0502020204030204" pitchFamily="34" charset="0"/>
              </a:rPr>
              <a:t>1961</a:t>
            </a:r>
            <a:r>
              <a:rPr lang="en-US" altLang="sv-SE" sz="1800" baseline="0" dirty="0" smtClean="0">
                <a:cs typeface="Calibri" panose="020F0502020204030204" pitchFamily="34" charset="0"/>
              </a:rPr>
              <a:t> (</a:t>
            </a:r>
            <a:r>
              <a:rPr lang="el-GR" altLang="en-US" sz="900" dirty="0" smtClean="0">
                <a:cs typeface="Times New Roman" panose="02020603050405020304" pitchFamily="18" charset="0"/>
              </a:rPr>
              <a:t>Ημερομηνία </a:t>
            </a:r>
            <a:r>
              <a:rPr lang="el-GR" altLang="en-US" sz="900" b="0" dirty="0">
                <a:cs typeface="Times New Roman" panose="02020603050405020304" pitchFamily="18" charset="0"/>
              </a:rPr>
              <a:t>ολοκλήρωσης του έργου:</a:t>
            </a:r>
            <a:r>
              <a:rPr lang="en-GB" altLang="en-US" sz="1000" b="0" dirty="0">
                <a:cs typeface="Times New Roman" panose="02020603050405020304" pitchFamily="18" charset="0"/>
              </a:rPr>
              <a:t> </a:t>
            </a:r>
            <a:r>
              <a:rPr lang="en-GB" altLang="en-US" sz="1000" b="0" dirty="0" smtClean="0">
                <a:cs typeface="Times New Roman" panose="02020603050405020304" pitchFamily="18" charset="0"/>
              </a:rPr>
              <a:t>1936)</a:t>
            </a:r>
            <a:r>
              <a:rPr lang="el-GR" altLang="en-US" sz="1000" b="1" dirty="0" smtClean="0">
                <a:latin typeface="Times New Roman" panose="02020603050405020304" pitchFamily="18" charset="0"/>
                <a:cs typeface="Times New Roman" panose="02020603050405020304" pitchFamily="18" charset="0"/>
              </a:rPr>
              <a:t>. </a:t>
            </a:r>
            <a:r>
              <a:rPr lang="el-GR" altLang="en-US" sz="1000" b="1" dirty="0">
                <a:latin typeface="Times New Roman" panose="02020603050405020304" pitchFamily="18" charset="0"/>
                <a:cs typeface="Times New Roman" panose="02020603050405020304" pitchFamily="18" charset="0"/>
              </a:rPr>
              <a:t>ΕΘΝΙΚΗ ΠΙΝΑΚΟΘΗΚΗ ΜΟΝΤΕΡΝΑΣ ΤΕΧΝΗΣ, </a:t>
            </a:r>
            <a:r>
              <a:rPr lang="el-GR" altLang="en-US" sz="1000" b="1" dirty="0" smtClean="0">
                <a:latin typeface="Times New Roman" panose="02020603050405020304" pitchFamily="18" charset="0"/>
                <a:cs typeface="Times New Roman" panose="02020603050405020304" pitchFamily="18" charset="0"/>
              </a:rPr>
              <a:t>ΡΩΜΗ,</a:t>
            </a:r>
            <a:r>
              <a:rPr lang="el-GR" altLang="en-US" sz="1000" b="1" baseline="0" dirty="0" smtClean="0">
                <a:latin typeface="Times New Roman" panose="02020603050405020304" pitchFamily="18" charset="0"/>
                <a:cs typeface="Times New Roman" panose="02020603050405020304" pitchFamily="18" charset="0"/>
              </a:rPr>
              <a:t> </a:t>
            </a:r>
            <a:r>
              <a:rPr lang="el-GR" altLang="en-US" sz="1000" b="1" dirty="0" smtClean="0">
                <a:latin typeface="Times New Roman" panose="02020603050405020304" pitchFamily="18" charset="0"/>
                <a:cs typeface="Times New Roman" panose="02020603050405020304" pitchFamily="18" charset="0"/>
              </a:rPr>
              <a:t>ΙΤΑΛΙΑ</a:t>
            </a:r>
            <a:endParaRPr lang="en-GB" altLang="sv-SE" sz="1800" b="1" dirty="0">
              <a:cs typeface="Calibri" panose="020F0502020204030204" pitchFamily="34" charset="0"/>
            </a:endParaRPr>
          </a:p>
          <a:p>
            <a:pPr>
              <a:buFont typeface="Symbol" pitchFamily="2" charset="2"/>
              <a:buNone/>
            </a:pPr>
            <a:r>
              <a:rPr lang="el-GR" altLang="en-US" dirty="0"/>
              <a:t>Τι λέει για το θέμα; </a:t>
            </a:r>
            <a:r>
              <a:rPr lang="en-GB" altLang="en-US" dirty="0"/>
              <a:t>(</a:t>
            </a:r>
            <a:r>
              <a:rPr lang="el-GR" altLang="en-US" dirty="0"/>
              <a:t>Αλλά… Είναι η δουλειά το παν; Θα μας υπερνικήσει αυτό που χτίζουμε;</a:t>
            </a:r>
            <a:r>
              <a:rPr lang="en-GB" altLang="en-US" dirty="0"/>
              <a:t>) </a:t>
            </a:r>
            <a:endParaRPr lang="en-GB" altLang="sv-SE" sz="1800" dirty="0">
              <a:latin typeface="Times New Roman" panose="02020603050405020304" pitchFamily="18" charset="0"/>
              <a:cs typeface="Times New Roman" panose="02020603050405020304" pitchFamily="18" charset="0"/>
            </a:endParaRPr>
          </a:p>
          <a:p>
            <a:pPr>
              <a:buFont typeface="Symbol" pitchFamily="2" charset="2"/>
              <a:buNone/>
            </a:pPr>
            <a:endParaRPr lang="en-GB" altLang="sv-SE" sz="1800" dirty="0">
              <a:latin typeface="Times New Roman" panose="02020603050405020304" pitchFamily="18" charset="0"/>
              <a:cs typeface="Times New Roman" panose="02020603050405020304" pitchFamily="18" charset="0"/>
            </a:endParaRPr>
          </a:p>
          <a:p>
            <a:pPr>
              <a:buFont typeface="Symbol" pitchFamily="2" charset="2"/>
              <a:buNone/>
            </a:pPr>
            <a:endParaRPr lang="en-GB" altLang="sv-SE" sz="1800" dirty="0">
              <a:latin typeface="Times New Roman" panose="02020603050405020304" pitchFamily="18" charset="0"/>
              <a:cs typeface="Times New Roman" panose="02020603050405020304" pitchFamily="18" charset="0"/>
            </a:endParaRPr>
          </a:p>
          <a:p>
            <a:pPr eaLnBrk="1" hangingPunct="1">
              <a:spcBef>
                <a:spcPct val="0"/>
              </a:spcBef>
            </a:pPr>
            <a:endParaRPr lang="en-GB" altLang="en-US" dirty="0"/>
          </a:p>
          <a:p>
            <a:pPr eaLnBrk="1" hangingPunct="1">
              <a:spcBef>
                <a:spcPct val="0"/>
              </a:spcBef>
            </a:pPr>
            <a:endParaRPr lang="en-GB" altLang="en-US" dirty="0"/>
          </a:p>
        </p:txBody>
      </p:sp>
      <p:sp>
        <p:nvSpPr>
          <p:cNvPr id="44036" name="Slide Number Placeholder 3">
            <a:extLst>
              <a:ext uri="{FF2B5EF4-FFF2-40B4-BE49-F238E27FC236}">
                <a16:creationId xmlns:a16="http://schemas.microsoft.com/office/drawing/2014/main" xmlns="" id="{C2F20E0E-F386-4A4A-9F27-42BDA83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E0E1FE6-695F-0648-9E35-33D6DE8135E8}" type="slidenum">
              <a:rPr lang="en-GB" altLang="en-US" smtClean="0"/>
              <a:pPr/>
              <a:t>13</a:t>
            </a:fld>
            <a:endParaRPr lang="en-GB" altLang="en-US"/>
          </a:p>
        </p:txBody>
      </p:sp>
    </p:spTree>
    <p:extLst>
      <p:ext uri="{BB962C8B-B14F-4D97-AF65-F5344CB8AC3E}">
        <p14:creationId xmlns:p14="http://schemas.microsoft.com/office/powerpoint/2010/main" val="1760266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76F7B52C-A0AE-A444-86C9-EE14B44D7E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9942CC94-1436-6C48-B44F-879B665305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Ο/Η ΕΚΠΑΙΔΕΥΤΙΚΟΣ ΜΠΟΡΕΙ ΝΑ ΕΠΙΛΕΞΕΙ ΠΑΡΑΔΕΙΓΜΑΤΑ ΑΠΟ ΤΟ ΑΝΤΙΣΤΟΙΧΟ ΕΝΤΥΠΟ …Ή ΝΑ ΔΗΜΙΟΥΡΓΗΣΕΙ ΔΙΚΕΣ ΤΟΥ/ΤΗΣ ΔΡΑΣΤΗΡΙΟΤΗΤΕΣ ΓΙΑ ΤΟΥΣ ΜΑΘΗΤΕΣ ΚΑΙ ΤΙΣ ΜΑΘΗΤΡΙΕΣ ΤΟΥ/ΤΗΣ</a:t>
            </a:r>
            <a:endParaRPr lang="en-GB" altLang="en-US" dirty="0"/>
          </a:p>
        </p:txBody>
      </p:sp>
      <p:sp>
        <p:nvSpPr>
          <p:cNvPr id="46084" name="Slide Number Placeholder 3">
            <a:extLst>
              <a:ext uri="{FF2B5EF4-FFF2-40B4-BE49-F238E27FC236}">
                <a16:creationId xmlns:a16="http://schemas.microsoft.com/office/drawing/2014/main" xmlns="" id="{7E35ED5F-7D98-B043-ABBB-2F1F6E9397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C6CF62-4ED6-CF4B-914B-9D5A301BB620}" type="slidenum">
              <a:rPr lang="en-GB" altLang="en-US" smtClean="0"/>
              <a:pPr/>
              <a:t>14</a:t>
            </a:fld>
            <a:endParaRPr lang="en-GB" altLang="en-US"/>
          </a:p>
        </p:txBody>
      </p:sp>
    </p:spTree>
    <p:extLst>
      <p:ext uri="{BB962C8B-B14F-4D97-AF65-F5344CB8AC3E}">
        <p14:creationId xmlns:p14="http://schemas.microsoft.com/office/powerpoint/2010/main" val="385578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06E0D03F-A911-9143-992A-DD15F370ED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A4E9BA29-AD4D-5E4C-B824-D7A9084D0A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Ο/Η ΕΚΠΑΙΔΕΥΤΙΚΟΣ ΜΠΟΡΕΙ ΝΑ ΕΠΙΛΕΞΕΙ ΠΑΡΑΔΕΙΓΜΑΤΑ ΑΠΟ ΤΟ ΑΝΤΙΣΤΟΙΧΟ ΕΝΤΥΠΟ …Ή ΝΑ ΔΗΜΙΟΥΡΓΗΣΕΙ ΔΙΚΕΣ ΤΟΥ/ΤΗΣ ΓΛΩΣΣΙΚΕΣ ΔΡΑΣΤΗΡΙΟΤΗΤΕΣ ΓΙΑ ΤΟΥΣ ΜΑΘΗΤΕΣ ΚΑΙ ΤΙΣ ΜΑΘΗΤΡΙΕΣ ΤΟΥ/ΤΗΣ </a:t>
            </a:r>
            <a:endParaRPr lang="en-GB" altLang="en-US" dirty="0"/>
          </a:p>
        </p:txBody>
      </p:sp>
      <p:sp>
        <p:nvSpPr>
          <p:cNvPr id="48132" name="Slide Number Placeholder 3">
            <a:extLst>
              <a:ext uri="{FF2B5EF4-FFF2-40B4-BE49-F238E27FC236}">
                <a16:creationId xmlns:a16="http://schemas.microsoft.com/office/drawing/2014/main" xmlns="" id="{F071CF9F-6CBB-2049-A2B9-7A7E11E82D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05A543-91A4-564E-B022-B5797F671017}" type="slidenum">
              <a:rPr lang="en-GB" altLang="en-US" smtClean="0"/>
              <a:pPr/>
              <a:t>16</a:t>
            </a:fld>
            <a:endParaRPr lang="en-GB" altLang="en-US"/>
          </a:p>
        </p:txBody>
      </p:sp>
    </p:spTree>
    <p:extLst>
      <p:ext uri="{BB962C8B-B14F-4D97-AF65-F5344CB8AC3E}">
        <p14:creationId xmlns:p14="http://schemas.microsoft.com/office/powerpoint/2010/main" val="414058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xmlns="" id="{2F69E985-E26C-A348-B449-CB3D1B6B06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xmlns="" id="{62D8456F-360F-BC40-919D-303E0C27DD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Ο/Η ΕΚΠΑΙΔΕΥΤΙΚΟΣ ΜΠΟΡΕΙ ΝΑ ΕΠΙΛΕΞΕΙ </a:t>
            </a:r>
            <a:r>
              <a:rPr lang="en-US" altLang="en-US" dirty="0"/>
              <a:t>TO </a:t>
            </a:r>
            <a:r>
              <a:rPr lang="el-GR" altLang="en-US" dirty="0"/>
              <a:t>ΠΑΡΑΔΕΙΓΜΑ ΤΟ ΑΝΤΙΣΤΟΙΧΟ ΕΝΤΥΠΟ …Ή ΝΑ ΔΗΜΙΟΥΡΓΗΣΕΙ ΔΙΚΕΣ ΤΟΥ/ΤΗΣ ΘΕΑΤΡΟΠΑΙΔΑΓΩΓΙΚΕΣ ΔΡΑΣΤΗΡΙΟΤΗΤΕΣ ΓΙΑ ΤΟΥΣ ΜΑΘΗΤΕΣ ΚΑΙ ΤΙΣ ΜΑΘΗΤΡΙΕΣ ΤΟΥ/ΤΗΣ </a:t>
            </a:r>
            <a:endParaRPr lang="en-GB" altLang="en-US" dirty="0"/>
          </a:p>
        </p:txBody>
      </p:sp>
      <p:sp>
        <p:nvSpPr>
          <p:cNvPr id="50180" name="Slide Number Placeholder 3">
            <a:extLst>
              <a:ext uri="{FF2B5EF4-FFF2-40B4-BE49-F238E27FC236}">
                <a16:creationId xmlns:a16="http://schemas.microsoft.com/office/drawing/2014/main" xmlns="" id="{12BE14FB-3734-7F42-9968-12C6459DD1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FE042D-C1E3-324F-B359-0809A564B043}" type="slidenum">
              <a:rPr lang="en-GB" altLang="en-US" smtClean="0"/>
              <a:pPr/>
              <a:t>18</a:t>
            </a:fld>
            <a:endParaRPr lang="en-GB" altLang="en-US"/>
          </a:p>
        </p:txBody>
      </p:sp>
    </p:spTree>
    <p:extLst>
      <p:ext uri="{BB962C8B-B14F-4D97-AF65-F5344CB8AC3E}">
        <p14:creationId xmlns:p14="http://schemas.microsoft.com/office/powerpoint/2010/main" val="20336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xmlns="" id="{AE507DDE-BD64-FC4B-BB33-DAB3149822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A1752351-AA62-3142-BC50-21D886191994}"/>
              </a:ext>
            </a:extLst>
          </p:cNvPr>
          <p:cNvSpPr>
            <a:spLocks noGrp="1"/>
          </p:cNvSpPr>
          <p:nvPr>
            <p:ph type="body" idx="1"/>
          </p:nvPr>
        </p:nvSpPr>
        <p:spPr/>
        <p:txBody>
          <a:bodyPr/>
          <a:lstStyle/>
          <a:p>
            <a:r>
              <a:rPr lang="el-GR" altLang="en-US" dirty="0"/>
              <a:t>ΩΡΑ ΓΙΑ ΑΞΙΟΛΟΓΗΣΗ</a:t>
            </a:r>
            <a:endParaRPr lang="en-GB" altLang="en-US" dirty="0"/>
          </a:p>
        </p:txBody>
      </p:sp>
      <p:sp>
        <p:nvSpPr>
          <p:cNvPr id="52228" name="Slide Number Placeholder 3">
            <a:extLst>
              <a:ext uri="{FF2B5EF4-FFF2-40B4-BE49-F238E27FC236}">
                <a16:creationId xmlns:a16="http://schemas.microsoft.com/office/drawing/2014/main" xmlns="" id="{3D4A3A59-DD45-C44F-B996-52BC132818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736FEFB-7102-6F4B-9ECD-4948878FA665}" type="slidenum">
              <a:rPr lang="en-GB" altLang="en-US" smtClean="0"/>
              <a:pPr/>
              <a:t>20</a:t>
            </a:fld>
            <a:endParaRPr lang="en-GB" altLang="en-US"/>
          </a:p>
        </p:txBody>
      </p:sp>
    </p:spTree>
    <p:extLst>
      <p:ext uri="{BB962C8B-B14F-4D97-AF65-F5344CB8AC3E}">
        <p14:creationId xmlns:p14="http://schemas.microsoft.com/office/powerpoint/2010/main" val="819427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08642C0A-AF84-E142-9ADF-62DF0289D4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4EE9D88B-6811-2043-B091-1D2229A76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Σύνοψη μαθήματος</a:t>
            </a:r>
            <a:r>
              <a:rPr lang="en-GB" altLang="en-US" dirty="0"/>
              <a:t>/</a:t>
            </a:r>
            <a:r>
              <a:rPr lang="el-GR" altLang="en-US" dirty="0"/>
              <a:t>Αξιολόγηση</a:t>
            </a:r>
            <a:r>
              <a:rPr lang="en-GB" altLang="en-US" dirty="0"/>
              <a:t> </a:t>
            </a:r>
          </a:p>
        </p:txBody>
      </p:sp>
      <p:sp>
        <p:nvSpPr>
          <p:cNvPr id="54276" name="Slide Number Placeholder 3">
            <a:extLst>
              <a:ext uri="{FF2B5EF4-FFF2-40B4-BE49-F238E27FC236}">
                <a16:creationId xmlns:a16="http://schemas.microsoft.com/office/drawing/2014/main" xmlns="" id="{A44B3555-CCA8-104D-96E5-9501734684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DF1D38-36AE-5144-8993-3AB50E67595B}" type="slidenum">
              <a:rPr lang="en-GB" altLang="en-US" smtClean="0"/>
              <a:pPr/>
              <a:t>21</a:t>
            </a:fld>
            <a:endParaRPr lang="en-GB" altLang="en-US"/>
          </a:p>
        </p:txBody>
      </p:sp>
    </p:spTree>
    <p:extLst>
      <p:ext uri="{BB962C8B-B14F-4D97-AF65-F5344CB8AC3E}">
        <p14:creationId xmlns:p14="http://schemas.microsoft.com/office/powerpoint/2010/main" val="2009626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49551D81-D41C-D045-BDAA-17AE4EB0DE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xmlns="" id="{C30CD01B-9C4D-C543-B4D1-CE70F9A77D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dirty="0"/>
              <a:t>Περισσότερες θεματικές ενότητες είναι διαθέσιμες στο </a:t>
            </a:r>
            <a:r>
              <a:rPr lang="en-GB" altLang="en-US"/>
              <a:t>www.getcreativewithart.org</a:t>
            </a:r>
            <a:endParaRPr lang="en-GB" altLang="en-US" dirty="0"/>
          </a:p>
        </p:txBody>
      </p:sp>
      <p:sp>
        <p:nvSpPr>
          <p:cNvPr id="56324" name="Slide Number Placeholder 3">
            <a:extLst>
              <a:ext uri="{FF2B5EF4-FFF2-40B4-BE49-F238E27FC236}">
                <a16:creationId xmlns:a16="http://schemas.microsoft.com/office/drawing/2014/main" xmlns="" id="{9E590882-A66B-7741-8CAE-EBBF43F0F1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91D70E5-A3C5-B340-9FC4-F6F2E749BABB}" type="slidenum">
              <a:rPr lang="en-GB" altLang="en-US" smtClean="0"/>
              <a:pPr/>
              <a:t>22</a:t>
            </a:fld>
            <a:endParaRPr lang="en-GB" altLang="en-US"/>
          </a:p>
        </p:txBody>
      </p:sp>
    </p:spTree>
    <p:extLst>
      <p:ext uri="{BB962C8B-B14F-4D97-AF65-F5344CB8AC3E}">
        <p14:creationId xmlns:p14="http://schemas.microsoft.com/office/powerpoint/2010/main" val="163113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xmlns="" id="{1CF5C59C-FDDF-CC46-ACC5-80895D4B9D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xmlns="" id="{24EEE3D4-561A-A84D-966C-158B836CA0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dirty="0"/>
              <a:t>ΣΤΟΧΟΙ</a:t>
            </a:r>
            <a:endParaRPr lang="en-GB" altLang="en-US" dirty="0"/>
          </a:p>
        </p:txBody>
      </p:sp>
      <p:sp>
        <p:nvSpPr>
          <p:cNvPr id="21508" name="Slide Number Placeholder 3">
            <a:extLst>
              <a:ext uri="{FF2B5EF4-FFF2-40B4-BE49-F238E27FC236}">
                <a16:creationId xmlns:a16="http://schemas.microsoft.com/office/drawing/2014/main" xmlns="" id="{D583CB08-0754-2A44-81E9-FECE4DC199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787737B-E23E-F547-8C96-087EA1802FA2}" type="slidenum">
              <a:rPr lang="en-GB" altLang="en-US" smtClean="0"/>
              <a:pPr/>
              <a:t>2</a:t>
            </a:fld>
            <a:endParaRPr lang="en-GB" altLang="en-US" dirty="0"/>
          </a:p>
        </p:txBody>
      </p:sp>
    </p:spTree>
    <p:extLst>
      <p:ext uri="{BB962C8B-B14F-4D97-AF65-F5344CB8AC3E}">
        <p14:creationId xmlns:p14="http://schemas.microsoft.com/office/powerpoint/2010/main" val="201407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2EA540EA-C2BE-2345-87A1-7F8F453804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056F75B4-8F16-8541-8223-FBCDEA77C483}"/>
              </a:ext>
            </a:extLst>
          </p:cNvPr>
          <p:cNvSpPr>
            <a:spLocks noGrp="1"/>
          </p:cNvSpPr>
          <p:nvPr>
            <p:ph type="body" idx="1"/>
          </p:nvPr>
        </p:nvSpPr>
        <p:spPr/>
        <p:txBody>
          <a:bodyPr/>
          <a:lstStyle/>
          <a:p>
            <a:pPr eaLnBrk="1" fontAlgn="auto" hangingPunct="1">
              <a:spcBef>
                <a:spcPts val="0"/>
              </a:spcBef>
              <a:spcAft>
                <a:spcPts val="0"/>
              </a:spcAft>
              <a:defRPr/>
            </a:pPr>
            <a:r>
              <a:rPr lang="el-GR" dirty="0"/>
              <a:t>Τι σημαίνει το θέμα; / Συζητήστε σε ζευγάρια τι πιστεύετε ότι είναι και τι σημαίνει για εσάς…. Μοιραστείτε τις σκέψεις σας με όλη την τάξη</a:t>
            </a:r>
            <a:endParaRPr lang="en-GB" dirty="0">
              <a:solidFill>
                <a:schemeClr val="accent6"/>
              </a:solidFill>
            </a:endParaRPr>
          </a:p>
        </p:txBody>
      </p:sp>
      <p:sp>
        <p:nvSpPr>
          <p:cNvPr id="23556" name="Slide Number Placeholder 3">
            <a:extLst>
              <a:ext uri="{FF2B5EF4-FFF2-40B4-BE49-F238E27FC236}">
                <a16:creationId xmlns:a16="http://schemas.microsoft.com/office/drawing/2014/main" xmlns="" id="{70AF639C-A389-484C-833E-A52CCB0D9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9A5BA3-2086-2F4C-9019-EAF5A455F9E7}" type="slidenum">
              <a:rPr lang="en-GB" altLang="en-US" smtClean="0"/>
              <a:pPr/>
              <a:t>3</a:t>
            </a:fld>
            <a:endParaRPr lang="en-GB" altLang="en-US" dirty="0"/>
          </a:p>
        </p:txBody>
      </p:sp>
    </p:spTree>
    <p:extLst>
      <p:ext uri="{BB962C8B-B14F-4D97-AF65-F5344CB8AC3E}">
        <p14:creationId xmlns:p14="http://schemas.microsoft.com/office/powerpoint/2010/main" val="373992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BEC6BC11-3029-7B48-9B41-EFD0A06FE9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4A7FAC9D-28AF-6A42-96E4-D682CBA08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x-none" dirty="0"/>
              <a:t>Τι πιστεύετε ότι είναι σημαντικό; </a:t>
            </a:r>
            <a:endParaRPr lang="en-GB" altLang="en-US" dirty="0"/>
          </a:p>
        </p:txBody>
      </p:sp>
      <p:sp>
        <p:nvSpPr>
          <p:cNvPr id="25604" name="Slide Number Placeholder 3">
            <a:extLst>
              <a:ext uri="{FF2B5EF4-FFF2-40B4-BE49-F238E27FC236}">
                <a16:creationId xmlns:a16="http://schemas.microsoft.com/office/drawing/2014/main" xmlns="" id="{40317C2A-F960-AE4D-8F9A-4786858E3BE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B336045-B491-7B49-8622-CE86539CC217}" type="slidenum">
              <a:rPr lang="en-GB" altLang="en-US" smtClean="0"/>
              <a:pPr/>
              <a:t>4</a:t>
            </a:fld>
            <a:endParaRPr lang="en-GB" altLang="en-US" dirty="0"/>
          </a:p>
        </p:txBody>
      </p:sp>
    </p:spTree>
    <p:extLst>
      <p:ext uri="{BB962C8B-B14F-4D97-AF65-F5344CB8AC3E}">
        <p14:creationId xmlns:p14="http://schemas.microsoft.com/office/powerpoint/2010/main" val="2734486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62DB0DD7-096A-4645-9F46-9A33543680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C90063BE-FD39-934D-8333-23C7A67A0F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x-none" dirty="0"/>
              <a:t>Με συγκεκριμένα χρώματα, σχήματα, θέματα; Θα ήταν προφανή ή έμμεση απεικόνιση; Πώς θα έδειχνες ΕΣΥ το θέμα αυτό αν σχεδίαζες μια εικόνα; </a:t>
            </a:r>
            <a:endParaRPr lang="en-GB" altLang="en-US" dirty="0"/>
          </a:p>
        </p:txBody>
      </p:sp>
      <p:sp>
        <p:nvSpPr>
          <p:cNvPr id="27652" name="Slide Number Placeholder 3">
            <a:extLst>
              <a:ext uri="{FF2B5EF4-FFF2-40B4-BE49-F238E27FC236}">
                <a16:creationId xmlns:a16="http://schemas.microsoft.com/office/drawing/2014/main" xmlns="" id="{AFD93E95-0AE5-2147-A5C4-74E390C93C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F8B8B7-29A1-B84A-A1F1-8E00B475BA25}" type="slidenum">
              <a:rPr lang="en-GB" altLang="en-US" smtClean="0"/>
              <a:pPr/>
              <a:t>5</a:t>
            </a:fld>
            <a:endParaRPr lang="en-GB" altLang="en-US"/>
          </a:p>
        </p:txBody>
      </p:sp>
    </p:spTree>
    <p:extLst>
      <p:ext uri="{BB962C8B-B14F-4D97-AF65-F5344CB8AC3E}">
        <p14:creationId xmlns:p14="http://schemas.microsoft.com/office/powerpoint/2010/main" val="190417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450DB518-FF95-0547-9B5C-AA6128C556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379F881E-4182-D544-9FA7-FD4C3F2C8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x-none" dirty="0"/>
              <a:t>Ποια είναι τα φυσικά χαρακτηριστικά του έργου τέχνης και ποια η ιστορική του σημασία; Πώς μπορεί να επηρεάσει τα συναισθήματά μας; </a:t>
            </a:r>
            <a:endParaRPr lang="en-GB" altLang="en-US" dirty="0"/>
          </a:p>
        </p:txBody>
      </p:sp>
      <p:sp>
        <p:nvSpPr>
          <p:cNvPr id="29700" name="Slide Number Placeholder 3">
            <a:extLst>
              <a:ext uri="{FF2B5EF4-FFF2-40B4-BE49-F238E27FC236}">
                <a16:creationId xmlns:a16="http://schemas.microsoft.com/office/drawing/2014/main" xmlns="" id="{F39EEC90-C22D-584C-A604-83F828AB9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72B1D9-7D1B-4E4F-B50D-A95493324081}" type="slidenum">
              <a:rPr lang="en-GB" altLang="en-US" smtClean="0"/>
              <a:pPr/>
              <a:t>6</a:t>
            </a:fld>
            <a:endParaRPr lang="en-GB" altLang="en-US"/>
          </a:p>
        </p:txBody>
      </p:sp>
    </p:spTree>
    <p:extLst>
      <p:ext uri="{BB962C8B-B14F-4D97-AF65-F5344CB8AC3E}">
        <p14:creationId xmlns:p14="http://schemas.microsoft.com/office/powerpoint/2010/main" val="1670102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DEE268A0-C114-1844-A208-940BF228C1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331DDC60-B9C2-AE43-8F95-CD1DAEAAEC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Ποια συναισθήματα μάς δημιουργούνται από αυτό το έργο τέχνης;</a:t>
            </a:r>
            <a:endParaRPr lang="en-GB" altLang="en-US" dirty="0"/>
          </a:p>
        </p:txBody>
      </p:sp>
      <p:sp>
        <p:nvSpPr>
          <p:cNvPr id="31748" name="Slide Number Placeholder 3">
            <a:extLst>
              <a:ext uri="{FF2B5EF4-FFF2-40B4-BE49-F238E27FC236}">
                <a16:creationId xmlns:a16="http://schemas.microsoft.com/office/drawing/2014/main" xmlns="" id="{1D2E9B01-551B-F04E-A2C3-1DD19D20B6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0DC2BDF-C8F1-5B4A-953B-3C8878313CAB}" type="slidenum">
              <a:rPr lang="en-GB" altLang="en-US" smtClean="0"/>
              <a:pPr/>
              <a:t>7</a:t>
            </a:fld>
            <a:endParaRPr lang="en-GB" altLang="en-US"/>
          </a:p>
        </p:txBody>
      </p:sp>
    </p:spTree>
    <p:extLst>
      <p:ext uri="{BB962C8B-B14F-4D97-AF65-F5344CB8AC3E}">
        <p14:creationId xmlns:p14="http://schemas.microsoft.com/office/powerpoint/2010/main" val="410650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62F2AB9B-EFCD-8246-8A65-999079760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5071B093-F4A3-6E48-BBB3-ABC0C6830E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buFont typeface="Wingdings" pitchFamily="2" charset="2"/>
              <a:buNone/>
            </a:pPr>
            <a:r>
              <a:rPr lang="el-GR" altLang="en-US" dirty="0"/>
              <a:t>Συζητήστε για τον καλλιτέχνη και το έργο τέχνης</a:t>
            </a:r>
            <a:endParaRPr lang="en-GB" altLang="en-US" dirty="0">
              <a:highlight>
                <a:srgbClr val="FFFF00"/>
              </a:highlight>
            </a:endParaRPr>
          </a:p>
        </p:txBody>
      </p:sp>
      <p:sp>
        <p:nvSpPr>
          <p:cNvPr id="33796" name="Slide Number Placeholder 3">
            <a:extLst>
              <a:ext uri="{FF2B5EF4-FFF2-40B4-BE49-F238E27FC236}">
                <a16:creationId xmlns:a16="http://schemas.microsoft.com/office/drawing/2014/main" xmlns="" id="{F6A38E88-D000-5D4B-99DC-6F89FE6773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437C779-E528-004C-A466-20F0DBDD5A29}" type="slidenum">
              <a:rPr lang="en-GB" altLang="en-US" smtClean="0"/>
              <a:pPr/>
              <a:t>8</a:t>
            </a:fld>
            <a:endParaRPr lang="en-GB" altLang="en-US"/>
          </a:p>
        </p:txBody>
      </p:sp>
    </p:spTree>
    <p:extLst>
      <p:ext uri="{BB962C8B-B14F-4D97-AF65-F5344CB8AC3E}">
        <p14:creationId xmlns:p14="http://schemas.microsoft.com/office/powerpoint/2010/main" val="1171738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E3064077-450F-3240-A2C4-E100728DA9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AEC3DB0C-B87E-8B42-90EA-4A0E2144CA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dirty="0"/>
              <a:t>Συζητήστε τον καλλιτέχνη και το έργο τέχνης στο πλαίσιο ΣΥΓΚΡΙΣΗ ΚΑΙ ΑΝΤΙΘΕΣΗ ΜΕ ΤΟ ΚΥΡΙΟ ΕΡΓΟ</a:t>
            </a:r>
            <a:endParaRPr lang="en-GB" altLang="en-US" dirty="0"/>
          </a:p>
        </p:txBody>
      </p:sp>
      <p:sp>
        <p:nvSpPr>
          <p:cNvPr id="35844" name="Slide Number Placeholder 3">
            <a:extLst>
              <a:ext uri="{FF2B5EF4-FFF2-40B4-BE49-F238E27FC236}">
                <a16:creationId xmlns:a16="http://schemas.microsoft.com/office/drawing/2014/main" xmlns="" id="{67235E56-A64F-8742-9C99-E92954E87B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DB59B1C-9D56-AF4F-9F3E-4566C8585D5F}" type="slidenum">
              <a:rPr lang="en-GB" altLang="en-US" smtClean="0"/>
              <a:pPr/>
              <a:t>9</a:t>
            </a:fld>
            <a:endParaRPr lang="en-GB" altLang="en-US"/>
          </a:p>
        </p:txBody>
      </p:sp>
    </p:spTree>
    <p:extLst>
      <p:ext uri="{BB962C8B-B14F-4D97-AF65-F5344CB8AC3E}">
        <p14:creationId xmlns:p14="http://schemas.microsoft.com/office/powerpoint/2010/main" val="3170083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Slide Number Placeholder 5">
            <a:extLst>
              <a:ext uri="{FF2B5EF4-FFF2-40B4-BE49-F238E27FC236}">
                <a16:creationId xmlns:a16="http://schemas.microsoft.com/office/drawing/2014/main" xmlns="" id="{8E6D1B68-C43F-FA48-AEE6-A354424A7146}"/>
              </a:ext>
            </a:extLst>
          </p:cNvPr>
          <p:cNvSpPr>
            <a:spLocks noGrp="1"/>
          </p:cNvSpPr>
          <p:nvPr>
            <p:ph type="sldNum" sz="quarter" idx="10"/>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8531CAFC-50E9-7D43-88D7-3097D3209DB7}" type="slidenum">
              <a:rPr lang="en-GB" altLang="en-US"/>
              <a:pPr>
                <a:defRPr/>
              </a:pPr>
              <a:t>‹#›</a:t>
            </a:fld>
            <a:endParaRPr lang="en-GB" altLang="en-US"/>
          </a:p>
        </p:txBody>
      </p:sp>
    </p:spTree>
    <p:extLst>
      <p:ext uri="{BB962C8B-B14F-4D97-AF65-F5344CB8AC3E}">
        <p14:creationId xmlns:p14="http://schemas.microsoft.com/office/powerpoint/2010/main" val="410518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8F5E9F6-5CF7-7C45-BF58-D4829170FB8B}"/>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87A30984-5CCA-2946-A71D-C19FC5AAAC98}" type="datetimeFigureOut">
              <a:rPr lang="en-GB"/>
              <a:pPr>
                <a:defRPr/>
              </a:pPr>
              <a:t>02/04/2023</a:t>
            </a:fld>
            <a:endParaRPr lang="en-GB" dirty="0"/>
          </a:p>
        </p:txBody>
      </p:sp>
      <p:sp>
        <p:nvSpPr>
          <p:cNvPr id="5" name="Slide Number Placeholder 5">
            <a:extLst>
              <a:ext uri="{FF2B5EF4-FFF2-40B4-BE49-F238E27FC236}">
                <a16:creationId xmlns:a16="http://schemas.microsoft.com/office/drawing/2014/main" xmlns="" id="{4D76C7A8-E57F-B546-BF02-0BA0DEFC9314}"/>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307B82E-B023-E34D-A02A-C13C2BA31293}" type="slidenum">
              <a:rPr lang="en-GB" altLang="en-US"/>
              <a:pPr>
                <a:defRPr/>
              </a:pPr>
              <a:t>‹#›</a:t>
            </a:fld>
            <a:endParaRPr lang="en-GB" altLang="en-US"/>
          </a:p>
        </p:txBody>
      </p:sp>
    </p:spTree>
    <p:extLst>
      <p:ext uri="{BB962C8B-B14F-4D97-AF65-F5344CB8AC3E}">
        <p14:creationId xmlns:p14="http://schemas.microsoft.com/office/powerpoint/2010/main" val="131446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7861242-6255-4E48-AF30-6BF581D8FB7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EE8735F-D458-8B45-B869-36A6F72AEE8E}" type="datetimeFigureOut">
              <a:rPr lang="en-GB"/>
              <a:pPr>
                <a:defRPr/>
              </a:pPr>
              <a:t>02/04/2023</a:t>
            </a:fld>
            <a:endParaRPr lang="en-GB" dirty="0"/>
          </a:p>
        </p:txBody>
      </p:sp>
      <p:sp>
        <p:nvSpPr>
          <p:cNvPr id="5" name="Slide Number Placeholder 5">
            <a:extLst>
              <a:ext uri="{FF2B5EF4-FFF2-40B4-BE49-F238E27FC236}">
                <a16:creationId xmlns:a16="http://schemas.microsoft.com/office/drawing/2014/main" xmlns="" id="{7D805EA8-96EC-674D-B2D2-059191901BA1}"/>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6DC3CAB-F2AF-C742-9C75-32A4241C2DBA}" type="slidenum">
              <a:rPr lang="en-GB" altLang="en-US"/>
              <a:pPr>
                <a:defRPr/>
              </a:pPr>
              <a:t>‹#›</a:t>
            </a:fld>
            <a:endParaRPr lang="en-GB" altLang="en-US"/>
          </a:p>
        </p:txBody>
      </p:sp>
    </p:spTree>
    <p:extLst>
      <p:ext uri="{BB962C8B-B14F-4D97-AF65-F5344CB8AC3E}">
        <p14:creationId xmlns:p14="http://schemas.microsoft.com/office/powerpoint/2010/main" val="152780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4" name="Date Placeholder 7">
            <a:extLst>
              <a:ext uri="{FF2B5EF4-FFF2-40B4-BE49-F238E27FC236}">
                <a16:creationId xmlns:a16="http://schemas.microsoft.com/office/drawing/2014/main" xmlns="" id="{C0D24EAA-65F0-C748-B056-60BA60DEDE7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DA75472-A2B2-4D99-9D5D-B76258FC6896}" type="datetime1">
              <a:rPr lang="en-GB"/>
              <a:pPr>
                <a:defRPr/>
              </a:pPr>
              <a:t>02/04/2023</a:t>
            </a:fld>
            <a:endParaRPr lang="en-GB" dirty="0"/>
          </a:p>
        </p:txBody>
      </p:sp>
      <p:sp>
        <p:nvSpPr>
          <p:cNvPr id="5" name="Footer Placeholder 8">
            <a:extLst>
              <a:ext uri="{FF2B5EF4-FFF2-40B4-BE49-F238E27FC236}">
                <a16:creationId xmlns:a16="http://schemas.microsoft.com/office/drawing/2014/main" xmlns="" id="{18976909-1B70-C84D-A320-BF727AA14ED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en-GB"/>
          </a:p>
        </p:txBody>
      </p:sp>
      <p:sp>
        <p:nvSpPr>
          <p:cNvPr id="6" name="Slide Number Placeholder 9">
            <a:extLst>
              <a:ext uri="{FF2B5EF4-FFF2-40B4-BE49-F238E27FC236}">
                <a16:creationId xmlns:a16="http://schemas.microsoft.com/office/drawing/2014/main" xmlns="" id="{50D81C6C-4190-0F49-95AD-7EC17CE32C8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11F3A96-982C-7D4C-913F-C5AC68D6EA92}" type="slidenum">
              <a:rPr lang="en-GB" altLang="en-US"/>
              <a:pPr>
                <a:defRPr/>
              </a:pPr>
              <a:t>‹#›</a:t>
            </a:fld>
            <a:endParaRPr lang="en-GB" altLang="en-US"/>
          </a:p>
        </p:txBody>
      </p:sp>
    </p:spTree>
    <p:extLst>
      <p:ext uri="{BB962C8B-B14F-4D97-AF65-F5344CB8AC3E}">
        <p14:creationId xmlns:p14="http://schemas.microsoft.com/office/powerpoint/2010/main" val="38938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6FC0C6F3-E009-984D-B89F-B3CF06C9A81C}"/>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DF0EC0FD-F6C7-44DD-B05F-9F722E41B7C8}" type="datetime1">
              <a:rPr lang="en-GB"/>
              <a:pPr>
                <a:defRPr/>
              </a:pPr>
              <a:t>02/04/2023</a:t>
            </a:fld>
            <a:endParaRPr lang="en-GB" dirty="0"/>
          </a:p>
        </p:txBody>
      </p:sp>
      <p:sp>
        <p:nvSpPr>
          <p:cNvPr id="4" name="Footer Placeholder 3">
            <a:extLst>
              <a:ext uri="{FF2B5EF4-FFF2-40B4-BE49-F238E27FC236}">
                <a16:creationId xmlns:a16="http://schemas.microsoft.com/office/drawing/2014/main" xmlns="" id="{B35A205D-41D1-8343-B477-8720CD611A28}"/>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endParaRPr lang="en-GB"/>
          </a:p>
        </p:txBody>
      </p:sp>
      <p:sp>
        <p:nvSpPr>
          <p:cNvPr id="5" name="Slide Number Placeholder 4">
            <a:extLst>
              <a:ext uri="{FF2B5EF4-FFF2-40B4-BE49-F238E27FC236}">
                <a16:creationId xmlns:a16="http://schemas.microsoft.com/office/drawing/2014/main" xmlns="" id="{6515D837-A6B4-2B48-8EBF-E56A732E0AEA}"/>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8B3F8AF-CE5D-7F4B-A798-816C0E78AA0B}" type="slidenum">
              <a:rPr lang="en-GB" altLang="en-US"/>
              <a:pPr>
                <a:defRPr/>
              </a:pPr>
              <a:t>‹#›</a:t>
            </a:fld>
            <a:endParaRPr lang="en-GB" altLang="en-US"/>
          </a:p>
        </p:txBody>
      </p:sp>
    </p:spTree>
    <p:extLst>
      <p:ext uri="{BB962C8B-B14F-4D97-AF65-F5344CB8AC3E}">
        <p14:creationId xmlns:p14="http://schemas.microsoft.com/office/powerpoint/2010/main" val="3671020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4" name="Date Placeholder 7">
            <a:extLst>
              <a:ext uri="{FF2B5EF4-FFF2-40B4-BE49-F238E27FC236}">
                <a16:creationId xmlns:a16="http://schemas.microsoft.com/office/drawing/2014/main" xmlns="" id="{F596F25B-B45B-3E46-A5D8-6410A43550C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fld id="{1DA75472-A2B2-4D99-9D5D-B76258FC6896}" type="datetime1">
              <a:rPr lang="en-GB"/>
              <a:pPr>
                <a:defRPr/>
              </a:pPr>
              <a:t>02/04/2023</a:t>
            </a:fld>
            <a:endParaRPr lang="en-GB" dirty="0"/>
          </a:p>
        </p:txBody>
      </p:sp>
      <p:sp>
        <p:nvSpPr>
          <p:cNvPr id="5" name="Footer Placeholder 8">
            <a:extLst>
              <a:ext uri="{FF2B5EF4-FFF2-40B4-BE49-F238E27FC236}">
                <a16:creationId xmlns:a16="http://schemas.microsoft.com/office/drawing/2014/main" xmlns="" id="{0A590871-B85C-BE4C-9583-B34E43039C0F}"/>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endParaRPr lang="en-GB"/>
          </a:p>
        </p:txBody>
      </p:sp>
      <p:sp>
        <p:nvSpPr>
          <p:cNvPr id="6" name="Slide Number Placeholder 9">
            <a:extLst>
              <a:ext uri="{FF2B5EF4-FFF2-40B4-BE49-F238E27FC236}">
                <a16:creationId xmlns:a16="http://schemas.microsoft.com/office/drawing/2014/main" xmlns="" id="{47B9E94A-63C9-594D-BADD-8CDC767046EE}"/>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pPr>
              <a:defRPr/>
            </a:pPr>
            <a:fld id="{A83658BB-00E7-AB44-84A4-6F0CB2FE9092}" type="slidenum">
              <a:rPr lang="en-GB" altLang="en-US"/>
              <a:pPr>
                <a:defRPr/>
              </a:pPr>
              <a:t>‹#›</a:t>
            </a:fld>
            <a:endParaRPr lang="en-GB" altLang="en-US"/>
          </a:p>
        </p:txBody>
      </p:sp>
    </p:spTree>
    <p:extLst>
      <p:ext uri="{BB962C8B-B14F-4D97-AF65-F5344CB8AC3E}">
        <p14:creationId xmlns:p14="http://schemas.microsoft.com/office/powerpoint/2010/main" val="3556897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FE89A126-8C55-634F-8B1D-63E8678BB55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fld id="{DF0EC0FD-F6C7-44DD-B05F-9F722E41B7C8}" type="datetime1">
              <a:rPr lang="en-GB"/>
              <a:pPr>
                <a:defRPr/>
              </a:pPr>
              <a:t>02/04/2023</a:t>
            </a:fld>
            <a:endParaRPr lang="en-GB" dirty="0"/>
          </a:p>
        </p:txBody>
      </p:sp>
      <p:sp>
        <p:nvSpPr>
          <p:cNvPr id="4" name="Footer Placeholder 3">
            <a:extLst>
              <a:ext uri="{FF2B5EF4-FFF2-40B4-BE49-F238E27FC236}">
                <a16:creationId xmlns:a16="http://schemas.microsoft.com/office/drawing/2014/main" xmlns="" id="{1238538D-56C4-194F-BE1E-1988409C3F80}"/>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solidFill>
                  <a:prstClr val="black">
                    <a:tint val="75000"/>
                  </a:prstClr>
                </a:solidFill>
                <a:latin typeface="Calibri" panose="020F0502020204030204"/>
              </a:defRPr>
            </a:lvl1pPr>
          </a:lstStyle>
          <a:p>
            <a:pPr>
              <a:defRPr/>
            </a:pPr>
            <a:endParaRPr lang="en-GB"/>
          </a:p>
        </p:txBody>
      </p:sp>
      <p:sp>
        <p:nvSpPr>
          <p:cNvPr id="5" name="Slide Number Placeholder 4">
            <a:extLst>
              <a:ext uri="{FF2B5EF4-FFF2-40B4-BE49-F238E27FC236}">
                <a16:creationId xmlns:a16="http://schemas.microsoft.com/office/drawing/2014/main" xmlns="" id="{D5356A70-EE7F-5A45-BAA2-EF3683D390F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defRPr>
            </a:lvl1pPr>
          </a:lstStyle>
          <a:p>
            <a:pPr>
              <a:defRPr/>
            </a:pPr>
            <a:fld id="{402FAF04-3CDF-7043-860F-21A4DEBA4E9F}" type="slidenum">
              <a:rPr lang="en-GB" altLang="en-US"/>
              <a:pPr>
                <a:defRPr/>
              </a:pPr>
              <a:t>‹#›</a:t>
            </a:fld>
            <a:endParaRPr lang="en-GB" altLang="en-US"/>
          </a:p>
        </p:txBody>
      </p:sp>
    </p:spTree>
    <p:extLst>
      <p:ext uri="{BB962C8B-B14F-4D97-AF65-F5344CB8AC3E}">
        <p14:creationId xmlns:p14="http://schemas.microsoft.com/office/powerpoint/2010/main" val="241057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6C619263-E58B-8C4F-A89F-16F5E0B964C3}"/>
              </a:ext>
            </a:extLst>
          </p:cNvPr>
          <p:cNvSpPr txBox="1">
            <a:spLocks/>
          </p:cNvSpPr>
          <p:nvPr userDrawn="1"/>
        </p:nvSpPr>
        <p:spPr>
          <a:xfrm>
            <a:off x="4038600" y="6356350"/>
            <a:ext cx="4114800" cy="36512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GB" dirty="0">
              <a:solidFill>
                <a:prstClr val="black">
                  <a:tint val="75000"/>
                </a:prstClr>
              </a:solidFill>
            </a:endParaRPr>
          </a:p>
        </p:txBody>
      </p:sp>
      <p:sp>
        <p:nvSpPr>
          <p:cNvPr id="2" name="Title 1"/>
          <p:cNvSpPr>
            <a:spLocks noGrp="1"/>
          </p:cNvSpPr>
          <p:nvPr>
            <p:ph type="title"/>
          </p:nvPr>
        </p:nvSpPr>
        <p:spPr>
          <a:xfrm>
            <a:off x="423530" y="455279"/>
            <a:ext cx="11357344" cy="1190958"/>
          </a:xfrm>
        </p:spPr>
        <p:txBody>
          <a:bodyPr/>
          <a:lstStyle/>
          <a:p>
            <a:r>
              <a:rPr lang="en-US"/>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4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BC174A-907B-4044-94E1-8974CD268E1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B7A85D50-C3B4-D549-A4F4-50F6C905C872}" type="datetimeFigureOut">
              <a:rPr lang="en-GB"/>
              <a:pPr>
                <a:defRPr/>
              </a:pPr>
              <a:t>02/04/2023</a:t>
            </a:fld>
            <a:endParaRPr lang="en-GB" dirty="0"/>
          </a:p>
        </p:txBody>
      </p:sp>
      <p:sp>
        <p:nvSpPr>
          <p:cNvPr id="5" name="Slide Number Placeholder 5">
            <a:extLst>
              <a:ext uri="{FF2B5EF4-FFF2-40B4-BE49-F238E27FC236}">
                <a16:creationId xmlns:a16="http://schemas.microsoft.com/office/drawing/2014/main" xmlns="" id="{0E966AC5-90F0-E342-81FD-9EE0E0C707FF}"/>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88787C32-85D5-CD4B-BB62-1B35450FFAAF}" type="slidenum">
              <a:rPr lang="en-GB" altLang="en-US"/>
              <a:pPr>
                <a:defRPr/>
              </a:pPr>
              <a:t>‹#›</a:t>
            </a:fld>
            <a:endParaRPr lang="en-GB" altLang="en-US"/>
          </a:p>
        </p:txBody>
      </p:sp>
    </p:spTree>
    <p:extLst>
      <p:ext uri="{BB962C8B-B14F-4D97-AF65-F5344CB8AC3E}">
        <p14:creationId xmlns:p14="http://schemas.microsoft.com/office/powerpoint/2010/main" val="142586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CD3D7A4-223D-AA4B-8B83-29440C0F64FF}"/>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12F1E591-A0F7-E043-8F27-E97A3A418A7E}" type="datetimeFigureOut">
              <a:rPr lang="en-GB"/>
              <a:pPr>
                <a:defRPr/>
              </a:pPr>
              <a:t>02/04/2023</a:t>
            </a:fld>
            <a:endParaRPr lang="en-GB" dirty="0"/>
          </a:p>
        </p:txBody>
      </p:sp>
      <p:sp>
        <p:nvSpPr>
          <p:cNvPr id="6" name="Slide Number Placeholder 6">
            <a:extLst>
              <a:ext uri="{FF2B5EF4-FFF2-40B4-BE49-F238E27FC236}">
                <a16:creationId xmlns:a16="http://schemas.microsoft.com/office/drawing/2014/main" xmlns="" id="{CF656C7D-AB17-CC46-BA54-D49AD8580F73}"/>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70776265-6F36-FD4F-AC92-E3E2E64A69DF}" type="slidenum">
              <a:rPr lang="en-GB" altLang="en-US"/>
              <a:pPr>
                <a:defRPr/>
              </a:pPr>
              <a:t>‹#›</a:t>
            </a:fld>
            <a:endParaRPr lang="en-GB" altLang="en-US"/>
          </a:p>
        </p:txBody>
      </p:sp>
    </p:spTree>
    <p:extLst>
      <p:ext uri="{BB962C8B-B14F-4D97-AF65-F5344CB8AC3E}">
        <p14:creationId xmlns:p14="http://schemas.microsoft.com/office/powerpoint/2010/main" val="361503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A599374A-F0E3-0749-9D98-91831B6DADA5}"/>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A716DEC7-251C-8A45-9738-C73C7FD1A4BA}" type="datetimeFigureOut">
              <a:rPr lang="en-GB"/>
              <a:pPr>
                <a:defRPr/>
              </a:pPr>
              <a:t>02/04/2023</a:t>
            </a:fld>
            <a:endParaRPr lang="en-GB" dirty="0"/>
          </a:p>
        </p:txBody>
      </p:sp>
      <p:sp>
        <p:nvSpPr>
          <p:cNvPr id="8" name="Slide Number Placeholder 8">
            <a:extLst>
              <a:ext uri="{FF2B5EF4-FFF2-40B4-BE49-F238E27FC236}">
                <a16:creationId xmlns:a16="http://schemas.microsoft.com/office/drawing/2014/main" xmlns="" id="{19D3DBBF-9A38-C94C-BF2A-1E270F0A1B31}"/>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555B249-F7B3-7544-A415-5BA0FD466851}" type="slidenum">
              <a:rPr lang="en-GB" altLang="en-US"/>
              <a:pPr>
                <a:defRPr/>
              </a:pPr>
              <a:t>‹#›</a:t>
            </a:fld>
            <a:endParaRPr lang="en-GB" altLang="en-US"/>
          </a:p>
        </p:txBody>
      </p:sp>
    </p:spTree>
    <p:extLst>
      <p:ext uri="{BB962C8B-B14F-4D97-AF65-F5344CB8AC3E}">
        <p14:creationId xmlns:p14="http://schemas.microsoft.com/office/powerpoint/2010/main" val="170653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A8A74220-A0BD-1445-AFD6-2EC9A7633006}"/>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773FF674-0D28-3147-BC1A-E1C1E17BEACE}" type="datetimeFigureOut">
              <a:rPr lang="en-GB"/>
              <a:pPr>
                <a:defRPr/>
              </a:pPr>
              <a:t>02/04/2023</a:t>
            </a:fld>
            <a:endParaRPr lang="en-GB" dirty="0"/>
          </a:p>
        </p:txBody>
      </p:sp>
      <p:sp>
        <p:nvSpPr>
          <p:cNvPr id="4" name="Slide Number Placeholder 4">
            <a:extLst>
              <a:ext uri="{FF2B5EF4-FFF2-40B4-BE49-F238E27FC236}">
                <a16:creationId xmlns:a16="http://schemas.microsoft.com/office/drawing/2014/main" xmlns="" id="{0D79D7AB-6BD6-F547-8F9A-AD3AC7B91417}"/>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2E8453C-B5C4-8B40-8CE6-C4B80CCDEFD2}" type="slidenum">
              <a:rPr lang="en-GB" altLang="en-US"/>
              <a:pPr>
                <a:defRPr/>
              </a:pPr>
              <a:t>‹#›</a:t>
            </a:fld>
            <a:endParaRPr lang="en-GB" altLang="en-US"/>
          </a:p>
        </p:txBody>
      </p:sp>
    </p:spTree>
    <p:extLst>
      <p:ext uri="{BB962C8B-B14F-4D97-AF65-F5344CB8AC3E}">
        <p14:creationId xmlns:p14="http://schemas.microsoft.com/office/powerpoint/2010/main" val="402383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1BFEF8-867D-854B-8952-40CBAC407A4A}"/>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679B9B39-B91E-7949-B8C4-75575F163E2E}" type="datetimeFigureOut">
              <a:rPr lang="en-GB"/>
              <a:pPr>
                <a:defRPr/>
              </a:pPr>
              <a:t>02/04/2023</a:t>
            </a:fld>
            <a:endParaRPr lang="en-GB" dirty="0"/>
          </a:p>
        </p:txBody>
      </p:sp>
      <p:sp>
        <p:nvSpPr>
          <p:cNvPr id="3" name="Slide Number Placeholder 3">
            <a:extLst>
              <a:ext uri="{FF2B5EF4-FFF2-40B4-BE49-F238E27FC236}">
                <a16:creationId xmlns:a16="http://schemas.microsoft.com/office/drawing/2014/main" xmlns="" id="{1FB705C4-D7B3-2341-B550-A07FF9D51F8E}"/>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9CBE000-DF19-9B44-A024-1B8084502C73}" type="slidenum">
              <a:rPr lang="en-GB" altLang="en-US"/>
              <a:pPr>
                <a:defRPr/>
              </a:pPr>
              <a:t>‹#›</a:t>
            </a:fld>
            <a:endParaRPr lang="en-GB" altLang="en-US"/>
          </a:p>
        </p:txBody>
      </p:sp>
    </p:spTree>
    <p:extLst>
      <p:ext uri="{BB962C8B-B14F-4D97-AF65-F5344CB8AC3E}">
        <p14:creationId xmlns:p14="http://schemas.microsoft.com/office/powerpoint/2010/main" val="93985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AA9B877-1CC3-654E-8DAA-1967C9385A81}"/>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F1439B09-1725-A84B-A297-F7A6F73EEAD7}" type="datetimeFigureOut">
              <a:rPr lang="en-GB"/>
              <a:pPr>
                <a:defRPr/>
              </a:pPr>
              <a:t>02/04/2023</a:t>
            </a:fld>
            <a:endParaRPr lang="en-GB" dirty="0"/>
          </a:p>
        </p:txBody>
      </p:sp>
      <p:sp>
        <p:nvSpPr>
          <p:cNvPr id="6" name="Slide Number Placeholder 6">
            <a:extLst>
              <a:ext uri="{FF2B5EF4-FFF2-40B4-BE49-F238E27FC236}">
                <a16:creationId xmlns:a16="http://schemas.microsoft.com/office/drawing/2014/main" xmlns="" id="{4D2D4022-39C9-E146-80B5-026FA1BAE6E2}"/>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0CBC0D2C-A14F-7543-931D-820ADC2AEAC2}" type="slidenum">
              <a:rPr lang="en-GB" altLang="en-US"/>
              <a:pPr>
                <a:defRPr/>
              </a:pPr>
              <a:t>‹#›</a:t>
            </a:fld>
            <a:endParaRPr lang="en-GB" altLang="en-US"/>
          </a:p>
        </p:txBody>
      </p:sp>
    </p:spTree>
    <p:extLst>
      <p:ext uri="{BB962C8B-B14F-4D97-AF65-F5344CB8AC3E}">
        <p14:creationId xmlns:p14="http://schemas.microsoft.com/office/powerpoint/2010/main" val="21312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2C40BB-D9C6-C94C-9214-2F1A194659CD}"/>
              </a:ext>
            </a:extLst>
          </p:cNvPr>
          <p:cNvSpPr>
            <a:spLocks noGrp="1"/>
          </p:cNvSpPr>
          <p:nvPr>
            <p:ph type="dt" sz="half" idx="10"/>
          </p:nvPr>
        </p:nvSpPr>
        <p:spPr>
          <a:xfrm>
            <a:off x="838200" y="6356350"/>
            <a:ext cx="2743200" cy="365125"/>
          </a:xfrm>
          <a:prstGeom prst="rect">
            <a:avLst/>
          </a:prstGeom>
        </p:spPr>
        <p:txBody>
          <a:bodyPr/>
          <a:lstStyle>
            <a:lvl1pPr eaLnBrk="1" fontAlgn="auto" hangingPunct="1">
              <a:spcBef>
                <a:spcPts val="0"/>
              </a:spcBef>
              <a:spcAft>
                <a:spcPts val="0"/>
              </a:spcAft>
              <a:defRPr>
                <a:solidFill>
                  <a:prstClr val="black"/>
                </a:solidFill>
                <a:latin typeface="Calibri" panose="020F0502020204030204"/>
              </a:defRPr>
            </a:lvl1pPr>
          </a:lstStyle>
          <a:p>
            <a:pPr>
              <a:defRPr/>
            </a:pPr>
            <a:fld id="{9EECDDF0-2DCB-CA4E-9F3D-80F52520C471}" type="datetimeFigureOut">
              <a:rPr lang="en-GB"/>
              <a:pPr>
                <a:defRPr/>
              </a:pPr>
              <a:t>02/04/2023</a:t>
            </a:fld>
            <a:endParaRPr lang="en-GB" dirty="0"/>
          </a:p>
        </p:txBody>
      </p:sp>
      <p:sp>
        <p:nvSpPr>
          <p:cNvPr id="6" name="Slide Number Placeholder 6">
            <a:extLst>
              <a:ext uri="{FF2B5EF4-FFF2-40B4-BE49-F238E27FC236}">
                <a16:creationId xmlns:a16="http://schemas.microsoft.com/office/drawing/2014/main" xmlns="" id="{E3CF03C8-D428-E741-993E-1A947C4ED566}"/>
              </a:ext>
            </a:extLst>
          </p:cNvPr>
          <p:cNvSpPr>
            <a:spLocks noGrp="1"/>
          </p:cNvSpPr>
          <p:nvPr>
            <p:ph type="sldNum" sz="quarter" idx="11"/>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55132DF-271F-A040-BEEB-2BC28E769181}" type="slidenum">
              <a:rPr lang="en-GB" altLang="en-US"/>
              <a:pPr>
                <a:defRPr/>
              </a:pPr>
              <a:t>‹#›</a:t>
            </a:fld>
            <a:endParaRPr lang="en-GB" altLang="en-US"/>
          </a:p>
        </p:txBody>
      </p:sp>
    </p:spTree>
    <p:extLst>
      <p:ext uri="{BB962C8B-B14F-4D97-AF65-F5344CB8AC3E}">
        <p14:creationId xmlns:p14="http://schemas.microsoft.com/office/powerpoint/2010/main" val="43272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CB569512-8784-684D-AA5C-29D780FD041C}"/>
              </a:ext>
            </a:extLst>
          </p:cNvPr>
          <p:cNvSpPr>
            <a:spLocks noGrp="1"/>
          </p:cNvSpPr>
          <p:nvPr>
            <p:ph type="title"/>
          </p:nvPr>
        </p:nvSpPr>
        <p:spPr bwMode="auto">
          <a:xfrm>
            <a:off x="428625" y="490538"/>
            <a:ext cx="1135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2815EC2E-3647-0F48-9E4A-9B640F069E87}"/>
              </a:ext>
            </a:extLst>
          </p:cNvPr>
          <p:cNvSpPr>
            <a:spLocks noGrp="1"/>
          </p:cNvSpPr>
          <p:nvPr>
            <p:ph type="body" idx="1"/>
          </p:nvPr>
        </p:nvSpPr>
        <p:spPr bwMode="auto">
          <a:xfrm>
            <a:off x="450850" y="1825625"/>
            <a:ext cx="11328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11" name="Straight Connector 10">
            <a:extLst>
              <a:ext uri="{FF2B5EF4-FFF2-40B4-BE49-F238E27FC236}">
                <a16:creationId xmlns:a16="http://schemas.microsoft.com/office/drawing/2014/main" xmlns="" id="{83F1AB3C-1A7F-7546-BA7C-8D04DE9656F3}"/>
              </a:ext>
            </a:extLst>
          </p:cNvPr>
          <p:cNvCxnSpPr/>
          <p:nvPr userDrawn="1"/>
        </p:nvCxnSpPr>
        <p:spPr>
          <a:xfrm>
            <a:off x="428625" y="315913"/>
            <a:ext cx="11350625" cy="1587"/>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a:extLst>
              <a:ext uri="{FF2B5EF4-FFF2-40B4-BE49-F238E27FC236}">
                <a16:creationId xmlns:a16="http://schemas.microsoft.com/office/drawing/2014/main" xmlns="" id="{B94BEA2F-8B65-6A49-A362-0A13F56F8762}"/>
              </a:ext>
            </a:extLst>
          </p:cNvPr>
          <p:cNvPicPr>
            <a:picLocks noChangeAspect="1"/>
          </p:cNvPicPr>
          <p:nvPr userDrawn="1"/>
        </p:nvPicPr>
        <p:blipFill>
          <a:blip r:embed="rId17" cstate="print">
            <a:duotone>
              <a:prstClr val="black"/>
              <a:srgbClr val="35372F">
                <a:tint val="45000"/>
                <a:satMod val="400000"/>
              </a:srgbClr>
            </a:duotone>
          </a:blip>
          <a:stretch>
            <a:fillRect/>
          </a:stretch>
        </p:blipFill>
        <p:spPr>
          <a:xfrm>
            <a:off x="314008" y="6109816"/>
            <a:ext cx="1440364" cy="550699"/>
          </a:xfrm>
          <a:prstGeom prst="rect">
            <a:avLst/>
          </a:prstGeom>
        </p:spPr>
      </p:pic>
      <p:sp>
        <p:nvSpPr>
          <p:cNvPr id="1030" name="TextBox 11">
            <a:extLst>
              <a:ext uri="{FF2B5EF4-FFF2-40B4-BE49-F238E27FC236}">
                <a16:creationId xmlns:a16="http://schemas.microsoft.com/office/drawing/2014/main" xmlns="" id="{4D1EB95A-7D54-4445-9E23-AAAC9B4ECAF7}"/>
              </a:ext>
            </a:extLst>
          </p:cNvPr>
          <p:cNvSpPr txBox="1">
            <a:spLocks noChangeArrowheads="1"/>
          </p:cNvSpPr>
          <p:nvPr userDrawn="1"/>
        </p:nvSpPr>
        <p:spPr bwMode="auto">
          <a:xfrm>
            <a:off x="8780463" y="6542088"/>
            <a:ext cx="3113087" cy="2841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a:solidFill>
                  <a:srgbClr val="35372F"/>
                </a:solidFill>
              </a:rPr>
              <a:t>COPYRIGHT@2019 THOUGHTBOX EDUCATION</a:t>
            </a:r>
          </a:p>
        </p:txBody>
      </p:sp>
      <p:cxnSp>
        <p:nvCxnSpPr>
          <p:cNvPr id="17" name="Straight Connector 16">
            <a:extLst>
              <a:ext uri="{FF2B5EF4-FFF2-40B4-BE49-F238E27FC236}">
                <a16:creationId xmlns:a16="http://schemas.microsoft.com/office/drawing/2014/main" xmlns="" id="{3800C37E-C7F5-5146-B422-1631239DFB83}"/>
              </a:ext>
            </a:extLst>
          </p:cNvPr>
          <p:cNvCxnSpPr/>
          <p:nvPr userDrawn="1"/>
        </p:nvCxnSpPr>
        <p:spPr>
          <a:xfrm>
            <a:off x="1754188" y="6534150"/>
            <a:ext cx="10025062" cy="7938"/>
          </a:xfrm>
          <a:prstGeom prst="line">
            <a:avLst/>
          </a:prstGeom>
          <a:ln>
            <a:solidFill>
              <a:srgbClr val="35372F"/>
            </a:solidFill>
          </a:ln>
        </p:spPr>
        <p:style>
          <a:lnRef idx="2">
            <a:schemeClr val="accent1"/>
          </a:lnRef>
          <a:fillRef idx="0">
            <a:schemeClr val="accent1"/>
          </a:fillRef>
          <a:effectRef idx="1">
            <a:schemeClr val="accent1"/>
          </a:effectRef>
          <a:fontRef idx="minor">
            <a:schemeClr val="tx1"/>
          </a:fontRef>
        </p:style>
      </p:cxnSp>
      <p:sp>
        <p:nvSpPr>
          <p:cNvPr id="1032" name="TextBox 9">
            <a:extLst>
              <a:ext uri="{FF2B5EF4-FFF2-40B4-BE49-F238E27FC236}">
                <a16:creationId xmlns:a16="http://schemas.microsoft.com/office/drawing/2014/main" xmlns="" id="{7B09A7B2-E7A3-904D-A73D-F314F2CE0F20}"/>
              </a:ext>
            </a:extLst>
          </p:cNvPr>
          <p:cNvSpPr txBox="1">
            <a:spLocks noChangeArrowheads="1"/>
          </p:cNvSpPr>
          <p:nvPr userDrawn="1"/>
        </p:nvSpPr>
        <p:spPr bwMode="auto">
          <a:xfrm>
            <a:off x="346075" y="46038"/>
            <a:ext cx="4486275" cy="2762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200" b="1">
                <a:solidFill>
                  <a:srgbClr val="35372F"/>
                </a:solidFill>
                <a:latin typeface="Foco"/>
                <a:ea typeface="Foco"/>
                <a:cs typeface="Foco"/>
              </a:rPr>
              <a:t>EXPLORING THE NATURAL WORLD </a:t>
            </a:r>
            <a:r>
              <a:rPr lang="en-US" altLang="en-US" sz="1200">
                <a:solidFill>
                  <a:srgbClr val="35372F"/>
                </a:solidFill>
                <a:latin typeface="Foco"/>
                <a:ea typeface="Foco"/>
                <a:cs typeface="Foco"/>
              </a:rPr>
              <a:t>| Changing Climates | Lesson 1 </a:t>
            </a:r>
            <a:endParaRPr lang="en-US" altLang="en-US" sz="1200">
              <a:solidFill>
                <a:srgbClr val="35372F"/>
              </a:solidFill>
            </a:endParaRPr>
          </a:p>
        </p:txBody>
      </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 id="2147484121" r:id="rId13"/>
    <p:sldLayoutId id="2147484122" r:id="rId14"/>
    <p:sldLayoutId id="2147484123" r:id="rId15"/>
  </p:sldLayoutIdLst>
  <p:txStyles>
    <p:titleStyle>
      <a:lvl1pPr algn="l" rtl="0" eaLnBrk="0" fontAlgn="base" hangingPunct="0">
        <a:lnSpc>
          <a:spcPct val="90000"/>
        </a:lnSpc>
        <a:spcBef>
          <a:spcPct val="0"/>
        </a:spcBef>
        <a:spcAft>
          <a:spcPct val="0"/>
        </a:spcAft>
        <a:defRPr sz="4400" kern="1200">
          <a:solidFill>
            <a:srgbClr val="35372F"/>
          </a:solidFill>
          <a:latin typeface="+mj-lt"/>
          <a:ea typeface="+mj-ea"/>
          <a:cs typeface="+mj-cs"/>
        </a:defRPr>
      </a:lvl1pPr>
      <a:lvl2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35372F"/>
          </a:solidFill>
          <a:latin typeface="Calibri Light" panose="020F0302020204030204" pitchFamily="34" charset="0"/>
        </a:defRPr>
      </a:lvl5pPr>
      <a:lvl6pPr marL="457200" algn="l" rtl="0" fontAlgn="base">
        <a:lnSpc>
          <a:spcPct val="90000"/>
        </a:lnSpc>
        <a:spcBef>
          <a:spcPct val="0"/>
        </a:spcBef>
        <a:spcAft>
          <a:spcPct val="0"/>
        </a:spcAft>
        <a:defRPr sz="4400">
          <a:solidFill>
            <a:srgbClr val="35372F"/>
          </a:solidFill>
          <a:latin typeface="Calibri Light" panose="020F0302020204030204" pitchFamily="34" charset="0"/>
        </a:defRPr>
      </a:lvl6pPr>
      <a:lvl7pPr marL="914400" algn="l" rtl="0" fontAlgn="base">
        <a:lnSpc>
          <a:spcPct val="90000"/>
        </a:lnSpc>
        <a:spcBef>
          <a:spcPct val="0"/>
        </a:spcBef>
        <a:spcAft>
          <a:spcPct val="0"/>
        </a:spcAft>
        <a:defRPr sz="4400">
          <a:solidFill>
            <a:srgbClr val="35372F"/>
          </a:solidFill>
          <a:latin typeface="Calibri Light" panose="020F0302020204030204" pitchFamily="34" charset="0"/>
        </a:defRPr>
      </a:lvl7pPr>
      <a:lvl8pPr marL="1371600" algn="l" rtl="0" fontAlgn="base">
        <a:lnSpc>
          <a:spcPct val="90000"/>
        </a:lnSpc>
        <a:spcBef>
          <a:spcPct val="0"/>
        </a:spcBef>
        <a:spcAft>
          <a:spcPct val="0"/>
        </a:spcAft>
        <a:defRPr sz="4400">
          <a:solidFill>
            <a:srgbClr val="35372F"/>
          </a:solidFill>
          <a:latin typeface="Calibri Light" panose="020F0302020204030204" pitchFamily="34" charset="0"/>
        </a:defRPr>
      </a:lvl8pPr>
      <a:lvl9pPr marL="1828800" algn="l" rtl="0" fontAlgn="base">
        <a:lnSpc>
          <a:spcPct val="90000"/>
        </a:lnSpc>
        <a:spcBef>
          <a:spcPct val="0"/>
        </a:spcBef>
        <a:spcAft>
          <a:spcPct val="0"/>
        </a:spcAft>
        <a:defRPr sz="4400">
          <a:solidFill>
            <a:srgbClr val="35372F"/>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Clr>
          <a:srgbClr val="35372F"/>
        </a:buClr>
        <a:buFont typeface="Arial" panose="020B0604020202020204" pitchFamily="34" charset="0"/>
        <a:buChar char="•"/>
        <a:defRPr sz="2800" kern="1200">
          <a:solidFill>
            <a:srgbClr val="35372F"/>
          </a:solidFill>
          <a:latin typeface="+mj-lt"/>
          <a:ea typeface="+mn-ea"/>
          <a:cs typeface="+mn-cs"/>
        </a:defRPr>
      </a:lvl1pPr>
      <a:lvl2pPr marL="6858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sz="2400" kern="1200">
          <a:solidFill>
            <a:srgbClr val="35372F"/>
          </a:solidFill>
          <a:latin typeface="+mj-lt"/>
          <a:ea typeface="+mn-ea"/>
          <a:cs typeface="+mn-cs"/>
        </a:defRPr>
      </a:lvl2pPr>
      <a:lvl3pPr marL="11430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sz="2000" kern="1200">
          <a:solidFill>
            <a:srgbClr val="35372F"/>
          </a:solidFill>
          <a:latin typeface="+mj-lt"/>
          <a:ea typeface="+mn-ea"/>
          <a:cs typeface="+mn-cs"/>
        </a:defRPr>
      </a:lvl3pPr>
      <a:lvl4pPr marL="16002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kern="1200">
          <a:solidFill>
            <a:srgbClr val="35372F"/>
          </a:solidFill>
          <a:latin typeface="+mj-lt"/>
          <a:ea typeface="+mn-ea"/>
          <a:cs typeface="+mn-cs"/>
        </a:defRPr>
      </a:lvl4pPr>
      <a:lvl5pPr marL="2057400" indent="-228600" algn="l" rtl="0" eaLnBrk="0" fontAlgn="base" hangingPunct="0">
        <a:lnSpc>
          <a:spcPct val="90000"/>
        </a:lnSpc>
        <a:spcBef>
          <a:spcPts val="500"/>
        </a:spcBef>
        <a:spcAft>
          <a:spcPct val="0"/>
        </a:spcAft>
        <a:buClr>
          <a:srgbClr val="35372F"/>
        </a:buClr>
        <a:buFont typeface="Arial" panose="020B0604020202020204" pitchFamily="34" charset="0"/>
        <a:buChar char="•"/>
        <a:defRPr kern="1200">
          <a:solidFill>
            <a:srgbClr val="35372F"/>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gitaltmuseum.se/021046502991/lilla-bryggeri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igitaltmuseum.se/021046502991/lilla-bryggeri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xmlns="" id="{0DACE873-4A1C-EB4D-AF11-3CC367357DBC}"/>
              </a:ext>
            </a:extLst>
          </p:cNvPr>
          <p:cNvPicPr>
            <a:picLocks noChangeAspect="1"/>
          </p:cNvPicPr>
          <p:nvPr/>
        </p:nvPicPr>
        <p:blipFill>
          <a:blip r:embed="rId3" cstate="print">
            <a:extLst>
              <a:ext uri="{28A0092B-C50C-407E-A947-70E740481C1C}">
                <a14:useLocalDpi xmlns:a14="http://schemas.microsoft.com/office/drawing/2010/main" val="0"/>
              </a:ext>
            </a:extLst>
          </a:blip>
          <a:srcRect t="45580"/>
          <a:stretch>
            <a:fillRect/>
          </a:stretch>
        </p:blipFill>
        <p:spPr bwMode="auto">
          <a:xfrm>
            <a:off x="676275" y="0"/>
            <a:ext cx="5084763"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xmlns="" id="{47726B12-7C3B-4B41-894C-D4FF13E74670}"/>
              </a:ext>
            </a:extLst>
          </p:cNvPr>
          <p:cNvSpPr>
            <a:spLocks noGrp="1"/>
          </p:cNvSpPr>
          <p:nvPr>
            <p:ph type="ctrTitle"/>
          </p:nvPr>
        </p:nvSpPr>
        <p:spPr>
          <a:xfrm flipH="1">
            <a:off x="-1" y="4254500"/>
            <a:ext cx="5084762" cy="1652030"/>
          </a:xfrm>
          <a:solidFill>
            <a:schemeClr val="bg1">
              <a:lumMod val="50000"/>
            </a:schemeClr>
          </a:solidFill>
          <a:ln>
            <a:solidFill>
              <a:schemeClr val="bg1"/>
            </a:solidFill>
          </a:ln>
        </p:spPr>
        <p:txBody>
          <a:bodyPr rtlCol="0">
            <a:normAutofit fontScale="90000"/>
          </a:bodyPr>
          <a:lstStyle/>
          <a:p>
            <a:pPr eaLnBrk="1" fontAlgn="auto" hangingPunct="1">
              <a:spcAft>
                <a:spcPts val="0"/>
              </a:spcAft>
              <a:defRPr/>
            </a:pPr>
            <a:r>
              <a:rPr lang="el-GR" sz="4800" b="1" dirty="0">
                <a:solidFill>
                  <a:prstClr val="white"/>
                </a:solidFill>
              </a:rPr>
              <a:t>ΕΝΟΤΗΤΑ 4</a:t>
            </a:r>
            <a:br>
              <a:rPr lang="el-GR" sz="4800" b="1" dirty="0">
                <a:solidFill>
                  <a:prstClr val="white"/>
                </a:solidFill>
              </a:rPr>
            </a:br>
            <a:r>
              <a:rPr lang="el-GR" sz="4000" b="1" dirty="0">
                <a:solidFill>
                  <a:srgbClr val="FF0000"/>
                </a:solidFill>
                <a:highlight>
                  <a:srgbClr val="C0C0C0"/>
                </a:highlight>
              </a:rPr>
              <a:t>ΕΡΓΑΣΙΑ &amp; </a:t>
            </a:r>
            <a:br>
              <a:rPr lang="el-GR" sz="4000" b="1" dirty="0">
                <a:solidFill>
                  <a:srgbClr val="FF0000"/>
                </a:solidFill>
                <a:highlight>
                  <a:srgbClr val="C0C0C0"/>
                </a:highlight>
              </a:rPr>
            </a:br>
            <a:r>
              <a:rPr lang="el-GR" sz="4000" b="1" dirty="0">
                <a:solidFill>
                  <a:srgbClr val="FF0000"/>
                </a:solidFill>
                <a:highlight>
                  <a:srgbClr val="C0C0C0"/>
                </a:highlight>
              </a:rPr>
              <a:t>ΒΙΟΜΗΧΑΝΙΑ</a:t>
            </a:r>
            <a:endParaRPr lang="en-GB" sz="4000" b="1" dirty="0">
              <a:solidFill>
                <a:schemeClr val="tx1"/>
              </a:solidFill>
            </a:endParaRPr>
          </a:p>
        </p:txBody>
      </p:sp>
      <p:pic>
        <p:nvPicPr>
          <p:cNvPr id="18436" name="Picture 11">
            <a:extLst>
              <a:ext uri="{FF2B5EF4-FFF2-40B4-BE49-F238E27FC236}">
                <a16:creationId xmlns:a16="http://schemas.microsoft.com/office/drawing/2014/main" xmlns="" id="{E064F873-6516-0248-AB54-ECC7A8A5EE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75" y="222250"/>
            <a:ext cx="39576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a:extLst>
              <a:ext uri="{FF2B5EF4-FFF2-40B4-BE49-F238E27FC236}">
                <a16:creationId xmlns:a16="http://schemas.microsoft.com/office/drawing/2014/main" xmlns="" id="{2D789CC0-E4D8-5D49-B049-A6227FED533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0" y="428625"/>
            <a:ext cx="12239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5ADB3321-84C2-0F49-9C1E-06A59272F5D1}"/>
              </a:ext>
            </a:extLst>
          </p:cNvPr>
          <p:cNvSpPr>
            <a:spLocks noGrp="1"/>
          </p:cNvSpPr>
          <p:nvPr>
            <p:ph type="title"/>
          </p:nvPr>
        </p:nvSpPr>
        <p:spPr>
          <a:xfrm>
            <a:off x="113706" y="103629"/>
            <a:ext cx="11356975" cy="1447801"/>
          </a:xfrm>
        </p:spPr>
        <p:txBody>
          <a:bodyPr/>
          <a:lstStyle/>
          <a:p>
            <a:pPr eaLnBrk="1" hangingPunct="1">
              <a:defRPr/>
            </a:pPr>
            <a:r>
              <a:rPr lang="el-GR" altLang="en-US" dirty="0" smtClean="0">
                <a:effectLst>
                  <a:outerShdw blurRad="38100" dist="38100" dir="2700000" algn="tl">
                    <a:srgbClr val="000000">
                      <a:alpha val="43137"/>
                    </a:srgbClr>
                  </a:outerShdw>
                </a:effectLst>
              </a:rPr>
              <a:t>Άλλα </a:t>
            </a:r>
            <a:r>
              <a:rPr lang="el-GR" altLang="en-US" dirty="0">
                <a:effectLst>
                  <a:outerShdw blurRad="38100" dist="38100" dir="2700000" algn="tl">
                    <a:srgbClr val="000000">
                      <a:alpha val="43137"/>
                    </a:srgbClr>
                  </a:outerShdw>
                </a:effectLst>
              </a:rPr>
              <a:t>έργα τέχνης που μπορούν να μας βοηθήσουν να κατανοήσουμε το θέμα μας</a:t>
            </a:r>
            <a:endParaRPr lang="en-GB" altLang="en-US" dirty="0">
              <a:solidFill>
                <a:schemeClr val="tx1"/>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xmlns="" id="{85C84392-CB63-1240-958B-A4D4204566FC}"/>
              </a:ext>
            </a:extLst>
          </p:cNvPr>
          <p:cNvSpPr txBox="1">
            <a:spLocks noGrp="1"/>
          </p:cNvSpPr>
          <p:nvPr>
            <p:ph idx="1"/>
          </p:nvPr>
        </p:nvSpPr>
        <p:spPr>
          <a:xfrm>
            <a:off x="182880" y="1558510"/>
            <a:ext cx="6933537" cy="4176336"/>
          </a:xfrm>
        </p:spPr>
        <p:txBody>
          <a:bodyPr wrap="square" rtlCol="0">
            <a:spAutoFit/>
          </a:bodyPr>
          <a:lstStyle/>
          <a:p>
            <a:pPr marL="0" indent="0" algn="just">
              <a:lnSpc>
                <a:spcPct val="107000"/>
              </a:lnSpc>
              <a:spcAft>
                <a:spcPts val="800"/>
              </a:spcAft>
              <a:buNone/>
              <a:defRPr/>
            </a:pPr>
            <a:r>
              <a:rPr lang="el-GR" sz="2600" b="1" dirty="0" smtClean="0">
                <a:latin typeface="Calibri" panose="020F0502020204030204" pitchFamily="34" charset="0"/>
                <a:cs typeface="Calibri" panose="020F0502020204030204" pitchFamily="34" charset="0"/>
              </a:rPr>
              <a:t>Η </a:t>
            </a:r>
            <a:r>
              <a:rPr lang="el-GR" sz="2600" b="1" dirty="0">
                <a:latin typeface="Calibri" panose="020F0502020204030204" pitchFamily="34" charset="0"/>
                <a:cs typeface="Calibri" panose="020F0502020204030204" pitchFamily="34" charset="0"/>
              </a:rPr>
              <a:t>αλλαγή των εποχών σήμαινε ότι </a:t>
            </a:r>
            <a:r>
              <a:rPr lang="el-GR" sz="2600" b="1" dirty="0" smtClean="0">
                <a:latin typeface="Calibri" panose="020F0502020204030204" pitchFamily="34" charset="0"/>
                <a:cs typeface="Calibri" panose="020F0502020204030204" pitchFamily="34" charset="0"/>
              </a:rPr>
              <a:t>τη </a:t>
            </a:r>
            <a:r>
              <a:rPr lang="el-GR" sz="2600" b="1" dirty="0">
                <a:latin typeface="Calibri" panose="020F0502020204030204" pitchFamily="34" charset="0"/>
                <a:cs typeface="Calibri" panose="020F0502020204030204" pitchFamily="34" charset="0"/>
              </a:rPr>
              <a:t>δεκαετία του 1940, οι άνδρες έλειπαν συχνά στα πεδία μάχης του Β' Παγκοσμίου Πολέμου. Πολλά εργοστάσια ήταν γεμάτα με γυναίκες (και νέα μηχανήματα παραγωγής) που κατασκεύαζαν πυρομαχικά και εξοπλισμό, όπως φαίνεται </a:t>
            </a:r>
            <a:r>
              <a:rPr lang="el-GR" sz="2600" b="1" dirty="0" smtClean="0">
                <a:latin typeface="Calibri" panose="020F0502020204030204" pitchFamily="34" charset="0"/>
                <a:cs typeface="Calibri" panose="020F0502020204030204" pitchFamily="34" charset="0"/>
              </a:rPr>
              <a:t>στο </a:t>
            </a:r>
            <a:r>
              <a:rPr lang="el-GR" sz="2600" b="1" dirty="0">
                <a:latin typeface="Calibri" panose="020F0502020204030204" pitchFamily="34" charset="0"/>
                <a:cs typeface="Calibri" panose="020F0502020204030204" pitchFamily="34" charset="0"/>
              </a:rPr>
              <a:t>έργο της </a:t>
            </a:r>
            <a:r>
              <a:rPr lang="en-GB" sz="2600" b="1" dirty="0">
                <a:latin typeface="Calibri" panose="020F0502020204030204" pitchFamily="34" charset="0"/>
                <a:cs typeface="Calibri" panose="020F0502020204030204" pitchFamily="34" charset="0"/>
              </a:rPr>
              <a:t>Laura Knight</a:t>
            </a:r>
            <a:r>
              <a:rPr lang="en-GB" sz="2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600" b="1" dirty="0" smtClean="0">
                <a:latin typeface="Calibri" panose="020F0502020204030204" pitchFamily="34" charset="0"/>
                <a:cs typeface="Calibri" panose="020F0502020204030204" pitchFamily="34" charset="0"/>
              </a:rPr>
              <a:t>το 1943  με τίτλο: </a:t>
            </a:r>
          </a:p>
          <a:p>
            <a:pPr marL="0" indent="0" algn="just">
              <a:lnSpc>
                <a:spcPct val="107000"/>
              </a:lnSpc>
              <a:spcAft>
                <a:spcPts val="800"/>
              </a:spcAft>
              <a:buNone/>
              <a:defRPr/>
            </a:pPr>
            <a:r>
              <a:rPr lang="el-GR" sz="2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l-GR" sz="2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Η </a:t>
            </a:r>
            <a:r>
              <a:rPr lang="en-GB" sz="2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Ruby Loftus </a:t>
            </a:r>
            <a:r>
              <a:rPr lang="el-GR" sz="2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βιδώνει ένα </a:t>
            </a:r>
            <a:r>
              <a:rPr lang="el-GR" sz="26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κλείστρο δακτυλίου»</a:t>
            </a:r>
            <a:endParaRPr lang="en-GB" sz="2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6869" name="Rectangle 11">
            <a:extLst>
              <a:ext uri="{FF2B5EF4-FFF2-40B4-BE49-F238E27FC236}">
                <a16:creationId xmlns:a16="http://schemas.microsoft.com/office/drawing/2014/main" xmlns="" id="{9F2DC40E-D3A1-C442-A0C6-73CB281C20E4}"/>
              </a:ext>
            </a:extLst>
          </p:cNvPr>
          <p:cNvSpPr>
            <a:spLocks noChangeArrowheads="1"/>
          </p:cNvSpPr>
          <p:nvPr/>
        </p:nvSpPr>
        <p:spPr bwMode="auto">
          <a:xfrm>
            <a:off x="7894638" y="2027238"/>
            <a:ext cx="180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nSpc>
                <a:spcPct val="100000"/>
              </a:lnSpc>
              <a:spcBef>
                <a:spcPct val="0"/>
              </a:spcBef>
              <a:buClrTx/>
              <a:buFontTx/>
              <a:buNone/>
            </a:pPr>
            <a:endParaRPr lang="en-GB" altLang="en-US" sz="1800">
              <a:solidFill>
                <a:schemeClr val="tx1"/>
              </a:solidFill>
              <a:latin typeface="Calibri" panose="020F0502020204030204" pitchFamily="34" charset="0"/>
            </a:endParaRPr>
          </a:p>
        </p:txBody>
      </p:sp>
      <p:pic>
        <p:nvPicPr>
          <p:cNvPr id="36870" name="Picture 1">
            <a:extLst>
              <a:ext uri="{FF2B5EF4-FFF2-40B4-BE49-F238E27FC236}">
                <a16:creationId xmlns:a16="http://schemas.microsoft.com/office/drawing/2014/main" xmlns="" id="{4939B999-8FEF-E14D-B707-27B44A9C16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1589" y="1784617"/>
            <a:ext cx="4265006" cy="362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CCBAC-79E5-084A-9552-E254BF8F5173}"/>
              </a:ext>
            </a:extLst>
          </p:cNvPr>
          <p:cNvSpPr>
            <a:spLocks noGrp="1"/>
          </p:cNvSpPr>
          <p:nvPr>
            <p:ph type="title"/>
          </p:nvPr>
        </p:nvSpPr>
        <p:spPr>
          <a:xfrm>
            <a:off x="376072" y="255446"/>
            <a:ext cx="11463420" cy="1271204"/>
          </a:xfrm>
        </p:spPr>
        <p:txBody>
          <a:bodyPr rtlCol="0">
            <a:noAutofit/>
          </a:bodyPr>
          <a:lstStyle/>
          <a:p>
            <a:pPr eaLnBrk="1" fontAlgn="auto" hangingPunct="1">
              <a:spcAft>
                <a:spcPts val="0"/>
              </a:spcAft>
              <a:defRPr/>
            </a:pPr>
            <a:r>
              <a:rPr lang="en-GB" dirty="0"/>
              <a:t/>
            </a:r>
            <a:br>
              <a:rPr lang="en-GB" dirty="0"/>
            </a:br>
            <a:r>
              <a:rPr lang="el-GR" dirty="0"/>
              <a:t>Άλλα έργα τέχνης που μπορεί να «μιλούν» για</a:t>
            </a:r>
            <a:r>
              <a:rPr lang="en-GB" dirty="0"/>
              <a:t/>
            </a:r>
            <a:br>
              <a:rPr lang="en-GB" dirty="0"/>
            </a:br>
            <a:r>
              <a:rPr lang="en-GB" dirty="0"/>
              <a:t> </a:t>
            </a:r>
            <a:r>
              <a:rPr lang="el-GR" dirty="0">
                <a:effectLst>
                  <a:outerShdw blurRad="38100" dist="38100" dir="2700000" algn="tl">
                    <a:srgbClr val="000000">
                      <a:alpha val="43137"/>
                    </a:srgbClr>
                  </a:outerShdw>
                </a:effectLst>
              </a:rPr>
              <a:t>«ΕΡΓΑΣΙΑ </a:t>
            </a:r>
            <a:r>
              <a:rPr lang="el-GR" dirty="0" smtClean="0">
                <a:effectLst>
                  <a:outerShdw blurRad="38100" dist="38100" dir="2700000" algn="tl">
                    <a:srgbClr val="000000">
                      <a:alpha val="43137"/>
                    </a:srgbClr>
                  </a:outerShdw>
                </a:effectLst>
              </a:rPr>
              <a:t>και ΒΙΟΜΗΧΑΝΙΑ</a:t>
            </a:r>
            <a:r>
              <a:rPr lang="el-GR" dirty="0">
                <a:effectLst>
                  <a:outerShdw blurRad="38100" dist="38100" dir="2700000" algn="tl">
                    <a:srgbClr val="000000">
                      <a:alpha val="43137"/>
                    </a:srgbClr>
                  </a:outerShdw>
                </a:effectLst>
              </a:rPr>
              <a:t>»</a:t>
            </a:r>
            <a:r>
              <a:rPr lang="en-GB" dirty="0">
                <a:solidFill>
                  <a:schemeClr val="tx1"/>
                </a:solidFill>
                <a:effectLst>
                  <a:outerShdw blurRad="38100" dist="38100" dir="2700000" algn="tl">
                    <a:srgbClr val="000000">
                      <a:alpha val="43137"/>
                    </a:srgbClr>
                  </a:outerShdw>
                </a:effectLst>
              </a:rPr>
              <a:t>:</a:t>
            </a:r>
          </a:p>
        </p:txBody>
      </p:sp>
      <p:sp>
        <p:nvSpPr>
          <p:cNvPr id="4" name="Content Placeholder 3">
            <a:extLst>
              <a:ext uri="{FF2B5EF4-FFF2-40B4-BE49-F238E27FC236}">
                <a16:creationId xmlns:a16="http://schemas.microsoft.com/office/drawing/2014/main" xmlns="" id="{169D05EB-7C6A-7641-8858-B73A615091FB}"/>
              </a:ext>
            </a:extLst>
          </p:cNvPr>
          <p:cNvSpPr txBox="1">
            <a:spLocks noGrp="1"/>
          </p:cNvSpPr>
          <p:nvPr>
            <p:ph idx="1"/>
          </p:nvPr>
        </p:nvSpPr>
        <p:spPr>
          <a:xfrm>
            <a:off x="359228" y="2176892"/>
            <a:ext cx="5205408" cy="3392724"/>
          </a:xfrm>
        </p:spPr>
        <p:txBody>
          <a:bodyPr wrap="square" rtlCol="0">
            <a:spAutoFit/>
          </a:bodyPr>
          <a:lstStyle/>
          <a:p>
            <a:pPr marL="0" indent="0" eaLnBrk="1" fontAlgn="auto" hangingPunct="1">
              <a:spcAft>
                <a:spcPts val="0"/>
              </a:spcAft>
              <a:buClr>
                <a:srgbClr val="F04E2E"/>
              </a:buClr>
              <a:buFont typeface="Arial" panose="020B0604020202020204" pitchFamily="34" charset="0"/>
              <a:buNone/>
              <a:defRPr/>
            </a:pPr>
            <a:endParaRPr lang="en-GB" sz="3200" dirty="0"/>
          </a:p>
          <a:p>
            <a:pPr marL="536575" indent="-536575">
              <a:buClr>
                <a:srgbClr val="F04E2E"/>
              </a:buClr>
              <a:buFont typeface="Wingdings" panose="05000000000000000000" pitchFamily="2" charset="2"/>
              <a:buChar char="q"/>
              <a:defRPr/>
            </a:pPr>
            <a:r>
              <a:rPr lang="en-GB" sz="3200" b="1" dirty="0">
                <a:latin typeface="Calibri" panose="020F0502020204030204" pitchFamily="34" charset="0"/>
                <a:ea typeface="Calibri" panose="020F0502020204030204" pitchFamily="34" charset="0"/>
              </a:rPr>
              <a:t> </a:t>
            </a:r>
            <a:r>
              <a:rPr lang="el-GR" sz="3200" b="1" dirty="0">
                <a:latin typeface="Calibri" panose="020F0502020204030204" pitchFamily="34" charset="0"/>
                <a:ea typeface="Calibri" panose="020F0502020204030204" pitchFamily="34" charset="0"/>
              </a:rPr>
              <a:t>ΕΡΗΜΟ ΕΡΓΟΣΤΑΣΙΟ</a:t>
            </a:r>
            <a:r>
              <a:rPr lang="en-GB" sz="3200" b="1" dirty="0">
                <a:latin typeface="Calibri" panose="020F0502020204030204" pitchFamily="34" charset="0"/>
              </a:rPr>
              <a:t>   </a:t>
            </a:r>
            <a:endParaRPr lang="en-GB" sz="800" b="1" dirty="0">
              <a:latin typeface="Calibri" panose="020F0502020204030204" pitchFamily="34" charset="0"/>
              <a:ea typeface="Calibri" panose="020F0502020204030204" pitchFamily="34" charset="0"/>
            </a:endParaRPr>
          </a:p>
          <a:p>
            <a:pPr marL="0" indent="0">
              <a:buClr>
                <a:srgbClr val="F04E2E"/>
              </a:buClr>
              <a:buFont typeface="Arial" panose="020B0604020202020204" pitchFamily="34" charset="0"/>
              <a:buNone/>
              <a:defRPr/>
            </a:pPr>
            <a:r>
              <a:rPr lang="en-GB" sz="3200" b="1" dirty="0">
                <a:latin typeface="Calibri" panose="020F0502020204030204" pitchFamily="34" charset="0"/>
                <a:ea typeface="Calibri" panose="020F0502020204030204" pitchFamily="34" charset="0"/>
              </a:rPr>
              <a:t> </a:t>
            </a:r>
            <a:r>
              <a:rPr lang="el-GR" sz="3200" i="1" dirty="0" smtClean="0"/>
              <a:t>--Χαρατσίδης </a:t>
            </a:r>
            <a:r>
              <a:rPr lang="el-GR" sz="3200" dirty="0" smtClean="0"/>
              <a:t>(</a:t>
            </a:r>
            <a:r>
              <a:rPr lang="en-GB" sz="3200" dirty="0" smtClean="0"/>
              <a:t>Έ</a:t>
            </a:r>
            <a:r>
              <a:rPr lang="el-GR" sz="3200" dirty="0" smtClean="0"/>
              <a:t>λληνας)</a:t>
            </a:r>
            <a:endParaRPr lang="en-GB" sz="3200" dirty="0"/>
          </a:p>
          <a:p>
            <a:pPr marL="0" indent="0">
              <a:buClr>
                <a:srgbClr val="F04E2E"/>
              </a:buClr>
              <a:buFont typeface="Arial" panose="020B0604020202020204" pitchFamily="34" charset="0"/>
              <a:buNone/>
              <a:defRPr/>
            </a:pPr>
            <a:endParaRPr lang="en-GB" sz="3200" i="1" dirty="0"/>
          </a:p>
          <a:p>
            <a:pPr marL="536575" indent="-536575" eaLnBrk="1" fontAlgn="auto" hangingPunct="1">
              <a:spcAft>
                <a:spcPts val="0"/>
              </a:spcAft>
              <a:buClr>
                <a:srgbClr val="F04E2E"/>
              </a:buClr>
              <a:buFont typeface="Wingdings" panose="05000000000000000000" pitchFamily="2" charset="2"/>
              <a:buChar char="q"/>
              <a:defRPr/>
            </a:pPr>
            <a:endParaRPr lang="en-GB" sz="3200" dirty="0">
              <a:solidFill>
                <a:schemeClr val="accent6"/>
              </a:solidFill>
            </a:endParaRPr>
          </a:p>
          <a:p>
            <a:pPr marL="536575" indent="-536575" eaLnBrk="1" fontAlgn="auto" hangingPunct="1">
              <a:spcAft>
                <a:spcPts val="0"/>
              </a:spcAft>
              <a:buClr>
                <a:srgbClr val="F04E2E"/>
              </a:buClr>
              <a:buFont typeface="Wingdings" panose="05000000000000000000" pitchFamily="2" charset="2"/>
              <a:buChar char="q"/>
              <a:defRPr/>
            </a:pPr>
            <a:endParaRPr lang="en-GB" sz="3200" dirty="0"/>
          </a:p>
        </p:txBody>
      </p:sp>
      <p:sp>
        <p:nvSpPr>
          <p:cNvPr id="38916" name="TextBox 4">
            <a:extLst>
              <a:ext uri="{FF2B5EF4-FFF2-40B4-BE49-F238E27FC236}">
                <a16:creationId xmlns:a16="http://schemas.microsoft.com/office/drawing/2014/main" xmlns="" id="{B4C36B24-9A0E-C24E-855B-371D6D0B9676}"/>
              </a:ext>
            </a:extLst>
          </p:cNvPr>
          <p:cNvSpPr txBox="1">
            <a:spLocks noChangeArrowheads="1"/>
          </p:cNvSpPr>
          <p:nvPr/>
        </p:nvSpPr>
        <p:spPr bwMode="auto">
          <a:xfrm>
            <a:off x="7581900" y="3221038"/>
            <a:ext cx="2786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a:solidFill>
                  <a:schemeClr val="tx1"/>
                </a:solidFill>
                <a:latin typeface="Calibri" panose="020F0502020204030204" pitchFamily="34" charset="0"/>
              </a:rPr>
              <a:t>         2</a:t>
            </a:r>
            <a:r>
              <a:rPr lang="en-GB" altLang="en-US" sz="1800" baseline="30000">
                <a:solidFill>
                  <a:schemeClr val="tx1"/>
                </a:solidFill>
                <a:latin typeface="Calibri" panose="020F0502020204030204" pitchFamily="34" charset="0"/>
              </a:rPr>
              <a:t>nd</a:t>
            </a:r>
            <a:r>
              <a:rPr lang="en-GB" altLang="en-US" sz="1800">
                <a:solidFill>
                  <a:schemeClr val="tx1"/>
                </a:solidFill>
                <a:latin typeface="Calibri" panose="020F0502020204030204" pitchFamily="34" charset="0"/>
              </a:rPr>
              <a:t> County Artwork </a:t>
            </a:r>
          </a:p>
        </p:txBody>
      </p:sp>
      <p:pic>
        <p:nvPicPr>
          <p:cNvPr id="38917" name="Picture 1" descr="Charatsidis Savvas, Desolate Plant,">
            <a:extLst>
              <a:ext uri="{FF2B5EF4-FFF2-40B4-BE49-F238E27FC236}">
                <a16:creationId xmlns:a16="http://schemas.microsoft.com/office/drawing/2014/main" xmlns="" id="{E2F944AD-6BFA-DB44-90C6-AB93DDF1D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013" y="2050170"/>
            <a:ext cx="5034407" cy="34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B83D1-D4C9-5F4D-97DA-B6DD8ACC4BAA}"/>
              </a:ext>
            </a:extLst>
          </p:cNvPr>
          <p:cNvSpPr>
            <a:spLocks noGrp="1"/>
          </p:cNvSpPr>
          <p:nvPr>
            <p:ph type="title"/>
          </p:nvPr>
        </p:nvSpPr>
        <p:spPr>
          <a:xfrm>
            <a:off x="388143" y="367507"/>
            <a:ext cx="11415713" cy="792162"/>
          </a:xfrm>
        </p:spPr>
        <p:txBody>
          <a:bodyPr rtlCol="0">
            <a:noAutofit/>
          </a:bodyPr>
          <a:lstStyle/>
          <a:p>
            <a:pPr eaLnBrk="1" fontAlgn="auto" hangingPunct="1">
              <a:spcAft>
                <a:spcPts val="0"/>
              </a:spcAft>
              <a:defRPr/>
            </a:pPr>
            <a:r>
              <a:rPr lang="en-GB" dirty="0"/>
              <a:t/>
            </a:r>
            <a:br>
              <a:rPr lang="en-GB" dirty="0"/>
            </a:br>
            <a:r>
              <a:rPr lang="el-GR" dirty="0"/>
              <a:t>Άλλα έργα τέχνης που μπορεί να «μιλούν» για</a:t>
            </a:r>
            <a:r>
              <a:rPr lang="en-GB" dirty="0"/>
              <a:t/>
            </a:r>
            <a:br>
              <a:rPr lang="en-GB" dirty="0"/>
            </a:br>
            <a:r>
              <a:rPr lang="en-GB" dirty="0"/>
              <a:t> </a:t>
            </a:r>
            <a:r>
              <a:rPr lang="el-GR" dirty="0">
                <a:effectLst>
                  <a:outerShdw blurRad="38100" dist="38100" dir="2700000" algn="tl">
                    <a:srgbClr val="000000">
                      <a:alpha val="43137"/>
                    </a:srgbClr>
                  </a:outerShdw>
                </a:effectLst>
              </a:rPr>
              <a:t>«ΕΡΓΑΣΙΑ </a:t>
            </a:r>
            <a:r>
              <a:rPr lang="el-GR" dirty="0" smtClean="0">
                <a:effectLst>
                  <a:outerShdw blurRad="38100" dist="38100" dir="2700000" algn="tl">
                    <a:srgbClr val="000000">
                      <a:alpha val="43137"/>
                    </a:srgbClr>
                  </a:outerShdw>
                </a:effectLst>
              </a:rPr>
              <a:t>Και </a:t>
            </a:r>
            <a:r>
              <a:rPr lang="el-GR" dirty="0">
                <a:effectLst>
                  <a:outerShdw blurRad="38100" dist="38100" dir="2700000" algn="tl">
                    <a:srgbClr val="000000">
                      <a:alpha val="43137"/>
                    </a:srgbClr>
                  </a:outerShdw>
                </a:effectLst>
              </a:rPr>
              <a:t>ΒΙΟΜΗΧΑΝΙΑ»</a:t>
            </a:r>
            <a:r>
              <a:rPr lang="en-GB" dirty="0">
                <a:solidFill>
                  <a:schemeClr val="tx1"/>
                </a:solidFill>
                <a:effectLst>
                  <a:outerShdw blurRad="38100" dist="38100" dir="2700000" algn="tl">
                    <a:srgbClr val="000000">
                      <a:alpha val="43137"/>
                    </a:srgbClr>
                  </a:outerShdw>
                </a:effectLst>
              </a:rPr>
              <a:t>:</a:t>
            </a:r>
          </a:p>
        </p:txBody>
      </p:sp>
      <p:sp>
        <p:nvSpPr>
          <p:cNvPr id="4" name="Content Placeholder 3">
            <a:extLst>
              <a:ext uri="{FF2B5EF4-FFF2-40B4-BE49-F238E27FC236}">
                <a16:creationId xmlns:a16="http://schemas.microsoft.com/office/drawing/2014/main" xmlns="" id="{AE23B378-8EB2-8A43-877C-D6DA4FD80D14}"/>
              </a:ext>
            </a:extLst>
          </p:cNvPr>
          <p:cNvSpPr txBox="1">
            <a:spLocks noGrp="1"/>
          </p:cNvSpPr>
          <p:nvPr>
            <p:ph idx="1"/>
          </p:nvPr>
        </p:nvSpPr>
        <p:spPr>
          <a:xfrm>
            <a:off x="363137" y="2481484"/>
            <a:ext cx="5291138" cy="2249847"/>
          </a:xfrm>
        </p:spPr>
        <p:txBody>
          <a:bodyPr rtlCol="0">
            <a:spAutoFit/>
          </a:bodyPr>
          <a:lstStyle/>
          <a:p>
            <a:pPr marL="0" indent="0" eaLnBrk="1" fontAlgn="auto" hangingPunct="1">
              <a:spcAft>
                <a:spcPts val="0"/>
              </a:spcAft>
              <a:buClr>
                <a:srgbClr val="F04E2E"/>
              </a:buClr>
              <a:buFont typeface="Arial" panose="020B0604020202020204" pitchFamily="34" charset="0"/>
              <a:buNone/>
              <a:defRPr/>
            </a:pPr>
            <a:endParaRPr lang="en-GB" sz="3200" dirty="0"/>
          </a:p>
          <a:p>
            <a:pPr marL="536575" indent="-536575">
              <a:buClr>
                <a:srgbClr val="F04E2E"/>
              </a:buClr>
              <a:buFont typeface="Wingdings" panose="05000000000000000000" pitchFamily="2" charset="2"/>
              <a:buChar char="q"/>
              <a:defRPr/>
            </a:pPr>
            <a:r>
              <a:rPr lang="el-GR" sz="3200" b="1" dirty="0">
                <a:latin typeface="Calibri" panose="020F0502020204030204" pitchFamily="34" charset="0"/>
                <a:ea typeface="Calibri" panose="020F0502020204030204" pitchFamily="34" charset="0"/>
              </a:rPr>
              <a:t>ΑΝΤΡΕΣ ΣΤΙΣ ΠΡΟΒΛΗΤΕΣ</a:t>
            </a:r>
            <a:endParaRPr lang="en-GB" sz="3200" b="1" i="1" dirty="0">
              <a:latin typeface="Calibri" panose="020F0502020204030204" pitchFamily="34" charset="0"/>
              <a:ea typeface="Calibri" panose="020F0502020204030204" pitchFamily="34" charset="0"/>
            </a:endParaRPr>
          </a:p>
          <a:p>
            <a:pPr marL="0" indent="0">
              <a:buClr>
                <a:srgbClr val="F04E2E"/>
              </a:buClr>
              <a:buFont typeface="Arial" panose="020B0604020202020204" pitchFamily="34" charset="0"/>
              <a:buNone/>
              <a:defRPr/>
            </a:pPr>
            <a:r>
              <a:rPr lang="el-GR" sz="3200" i="1" dirty="0" smtClean="0"/>
              <a:t>--</a:t>
            </a:r>
            <a:r>
              <a:rPr lang="en-GB" sz="3200" i="1" dirty="0" smtClean="0"/>
              <a:t>Bellows </a:t>
            </a:r>
            <a:r>
              <a:rPr lang="en-GB" sz="3200" dirty="0" smtClean="0">
                <a:latin typeface="+mn-lt"/>
              </a:rPr>
              <a:t>(</a:t>
            </a:r>
            <a:r>
              <a:rPr lang="el-GR" sz="3200" dirty="0" smtClean="0">
                <a:latin typeface="+mn-lt"/>
              </a:rPr>
              <a:t>Αμερικανός)</a:t>
            </a:r>
            <a:endParaRPr lang="en-GB" sz="3200" dirty="0">
              <a:solidFill>
                <a:schemeClr val="accent6"/>
              </a:solidFill>
              <a:latin typeface="+mn-lt"/>
            </a:endParaRPr>
          </a:p>
          <a:p>
            <a:pPr marL="536575" indent="-536575" eaLnBrk="1" fontAlgn="auto" hangingPunct="1">
              <a:spcAft>
                <a:spcPts val="0"/>
              </a:spcAft>
              <a:buClr>
                <a:srgbClr val="F04E2E"/>
              </a:buClr>
              <a:buFont typeface="Wingdings" panose="05000000000000000000" pitchFamily="2" charset="2"/>
              <a:buChar char="q"/>
              <a:defRPr/>
            </a:pPr>
            <a:endParaRPr lang="en-GB" sz="3200" dirty="0"/>
          </a:p>
        </p:txBody>
      </p:sp>
      <p:sp>
        <p:nvSpPr>
          <p:cNvPr id="40964" name="Rectangle 7">
            <a:extLst>
              <a:ext uri="{FF2B5EF4-FFF2-40B4-BE49-F238E27FC236}">
                <a16:creationId xmlns:a16="http://schemas.microsoft.com/office/drawing/2014/main" xmlns="" id="{F767D5D1-155F-A348-8A06-E624EDCA6603}"/>
              </a:ext>
            </a:extLst>
          </p:cNvPr>
          <p:cNvSpPr>
            <a:spLocks noChangeArrowheads="1"/>
          </p:cNvSpPr>
          <p:nvPr/>
        </p:nvSpPr>
        <p:spPr bwMode="auto">
          <a:xfrm>
            <a:off x="-3706813" y="719138"/>
            <a:ext cx="25182513" cy="4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nSpc>
                <a:spcPct val="100000"/>
              </a:lnSpc>
              <a:spcBef>
                <a:spcPct val="0"/>
              </a:spcBef>
              <a:buClrTx/>
              <a:buFontTx/>
              <a:buNone/>
            </a:pPr>
            <a:endParaRPr lang="en-GB" altLang="en-US" sz="1800">
              <a:solidFill>
                <a:schemeClr val="tx1"/>
              </a:solidFill>
              <a:latin typeface="Calibri" panose="020F0502020204030204" pitchFamily="34" charset="0"/>
            </a:endParaRPr>
          </a:p>
        </p:txBody>
      </p:sp>
      <p:pic>
        <p:nvPicPr>
          <p:cNvPr id="40965" name="Picture 1" descr="https://www.nationalgallery.org.uk/media/34835/n-6649-00-000017-hd.jpg?mode=max&amp;width=1820&amp;height=1080">
            <a:extLst>
              <a:ext uri="{FF2B5EF4-FFF2-40B4-BE49-F238E27FC236}">
                <a16:creationId xmlns:a16="http://schemas.microsoft.com/office/drawing/2014/main" xmlns="" id="{0E184C3C-82AD-5F41-88A9-5DA5A20D24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8254" y="1992078"/>
            <a:ext cx="5277913" cy="372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CE4B6-AD89-5C40-8881-55861DEF8C5E}"/>
              </a:ext>
            </a:extLst>
          </p:cNvPr>
          <p:cNvSpPr>
            <a:spLocks noGrp="1"/>
          </p:cNvSpPr>
          <p:nvPr>
            <p:ph type="title"/>
          </p:nvPr>
        </p:nvSpPr>
        <p:spPr>
          <a:xfrm>
            <a:off x="341312" y="265112"/>
            <a:ext cx="11509375" cy="868362"/>
          </a:xfrm>
        </p:spPr>
        <p:txBody>
          <a:bodyPr rtlCol="0">
            <a:noAutofit/>
          </a:bodyPr>
          <a:lstStyle/>
          <a:p>
            <a:pPr eaLnBrk="1" fontAlgn="auto" hangingPunct="1">
              <a:spcAft>
                <a:spcPts val="0"/>
              </a:spcAft>
              <a:defRPr/>
            </a:pPr>
            <a:r>
              <a:rPr lang="en-GB" dirty="0"/>
              <a:t/>
            </a:r>
            <a:br>
              <a:rPr lang="en-GB" dirty="0"/>
            </a:br>
            <a:r>
              <a:rPr lang="el-GR" dirty="0"/>
              <a:t>Άλλα έργα τέχνης που μπορεί να «μιλούν» για</a:t>
            </a:r>
            <a:r>
              <a:rPr lang="en-GB" dirty="0"/>
              <a:t/>
            </a:r>
            <a:br>
              <a:rPr lang="en-GB" dirty="0"/>
            </a:br>
            <a:r>
              <a:rPr lang="en-GB" dirty="0"/>
              <a:t> </a:t>
            </a:r>
            <a:r>
              <a:rPr lang="el-GR" dirty="0">
                <a:effectLst>
                  <a:outerShdw blurRad="38100" dist="38100" dir="2700000" algn="tl">
                    <a:srgbClr val="000000">
                      <a:alpha val="43137"/>
                    </a:srgbClr>
                  </a:outerShdw>
                </a:effectLst>
              </a:rPr>
              <a:t>«ΕΡΓΑΣΙΑ </a:t>
            </a:r>
            <a:r>
              <a:rPr lang="el-GR" dirty="0" smtClean="0">
                <a:effectLst>
                  <a:outerShdw blurRad="38100" dist="38100" dir="2700000" algn="tl">
                    <a:srgbClr val="000000">
                      <a:alpha val="43137"/>
                    </a:srgbClr>
                  </a:outerShdw>
                </a:effectLst>
              </a:rPr>
              <a:t>Και </a:t>
            </a:r>
            <a:r>
              <a:rPr lang="el-GR" dirty="0">
                <a:effectLst>
                  <a:outerShdw blurRad="38100" dist="38100" dir="2700000" algn="tl">
                    <a:srgbClr val="000000">
                      <a:alpha val="43137"/>
                    </a:srgbClr>
                  </a:outerShdw>
                </a:effectLst>
              </a:rPr>
              <a:t>ΒΙΟΜΗΧΑΝΙΑ»</a:t>
            </a:r>
            <a:r>
              <a:rPr lang="en-GB" dirty="0">
                <a:solidFill>
                  <a:schemeClr val="tx1"/>
                </a:solidFill>
                <a:effectLst>
                  <a:outerShdw blurRad="38100" dist="38100" dir="2700000" algn="tl">
                    <a:srgbClr val="000000">
                      <a:alpha val="43137"/>
                    </a:srgbClr>
                  </a:outerShdw>
                </a:effectLst>
              </a:rPr>
              <a:t>:</a:t>
            </a:r>
          </a:p>
        </p:txBody>
      </p:sp>
      <p:sp>
        <p:nvSpPr>
          <p:cNvPr id="4" name="Content Placeholder 3">
            <a:extLst>
              <a:ext uri="{FF2B5EF4-FFF2-40B4-BE49-F238E27FC236}">
                <a16:creationId xmlns:a16="http://schemas.microsoft.com/office/drawing/2014/main" xmlns="" id="{6F85AFC0-635B-F245-97A3-25DDF7564328}"/>
              </a:ext>
            </a:extLst>
          </p:cNvPr>
          <p:cNvSpPr txBox="1">
            <a:spLocks noGrp="1"/>
          </p:cNvSpPr>
          <p:nvPr>
            <p:ph idx="1"/>
          </p:nvPr>
        </p:nvSpPr>
        <p:spPr>
          <a:xfrm>
            <a:off x="530405" y="2751980"/>
            <a:ext cx="5826125" cy="2249847"/>
          </a:xfrm>
        </p:spPr>
        <p:txBody>
          <a:bodyPr rtlCol="0">
            <a:spAutoFit/>
          </a:bodyPr>
          <a:lstStyle/>
          <a:p>
            <a:pPr marL="0" indent="0" eaLnBrk="1" fontAlgn="auto" hangingPunct="1">
              <a:spcAft>
                <a:spcPts val="0"/>
              </a:spcAft>
              <a:buClr>
                <a:srgbClr val="F04E2E"/>
              </a:buClr>
              <a:buFont typeface="Arial" panose="020B0604020202020204" pitchFamily="34" charset="0"/>
              <a:buNone/>
              <a:defRPr/>
            </a:pPr>
            <a:endParaRPr lang="en-GB" sz="3200" dirty="0"/>
          </a:p>
          <a:p>
            <a:pPr marL="536575" indent="-536575">
              <a:buClr>
                <a:srgbClr val="F04E2E"/>
              </a:buClr>
              <a:buFont typeface="Wingdings" panose="05000000000000000000" pitchFamily="2" charset="2"/>
              <a:buChar char="q"/>
              <a:defRPr/>
            </a:pPr>
            <a:r>
              <a:rPr lang="el-GR" sz="3200" b="1" dirty="0">
                <a:latin typeface="Calibri" panose="020F0502020204030204" pitchFamily="34" charset="0"/>
              </a:rPr>
              <a:t>Ο </a:t>
            </a:r>
            <a:r>
              <a:rPr lang="el-GR" sz="3200" b="1" dirty="0" smtClean="0">
                <a:latin typeface="Calibri" panose="020F0502020204030204" pitchFamily="34" charset="0"/>
              </a:rPr>
              <a:t>ΟΙΚΟΔΟΜΟΣ</a:t>
            </a:r>
            <a:r>
              <a:rPr lang="en-GB" sz="3200" b="1" dirty="0" smtClean="0">
                <a:latin typeface="Calibri" panose="020F0502020204030204" pitchFamily="34" charset="0"/>
              </a:rPr>
              <a:t> </a:t>
            </a:r>
            <a:endParaRPr lang="en-GB" sz="3200" b="1" dirty="0">
              <a:latin typeface="Calibri" panose="020F0502020204030204" pitchFamily="34" charset="0"/>
            </a:endParaRPr>
          </a:p>
          <a:p>
            <a:pPr marL="0" indent="0">
              <a:buClr>
                <a:srgbClr val="F04E2E"/>
              </a:buClr>
              <a:buFont typeface="Arial" panose="020B0604020202020204" pitchFamily="34" charset="0"/>
              <a:buNone/>
              <a:defRPr/>
            </a:pPr>
            <a:r>
              <a:rPr lang="en-GB" sz="3200" dirty="0"/>
              <a:t> </a:t>
            </a:r>
            <a:r>
              <a:rPr lang="el-GR" sz="3200" dirty="0" smtClean="0"/>
              <a:t>	</a:t>
            </a:r>
            <a:r>
              <a:rPr lang="el-GR" sz="3200" i="1" dirty="0" smtClean="0"/>
              <a:t>--</a:t>
            </a:r>
            <a:r>
              <a:rPr lang="en-GB" sz="3200" i="1" dirty="0" err="1" smtClean="0"/>
              <a:t>Sironi</a:t>
            </a:r>
            <a:r>
              <a:rPr lang="en-GB" sz="3200" i="1" dirty="0" smtClean="0"/>
              <a:t> </a:t>
            </a:r>
            <a:r>
              <a:rPr lang="en-GB" sz="3200" dirty="0" smtClean="0">
                <a:latin typeface="+mn-lt"/>
              </a:rPr>
              <a:t>(</a:t>
            </a:r>
            <a:r>
              <a:rPr lang="el-GR" sz="3200" dirty="0" smtClean="0">
                <a:latin typeface="+mn-lt"/>
              </a:rPr>
              <a:t>Ιταλός)</a:t>
            </a:r>
            <a:endParaRPr lang="en-GB" sz="3200" dirty="0">
              <a:latin typeface="+mn-lt"/>
            </a:endParaRPr>
          </a:p>
          <a:p>
            <a:pPr marL="536575" indent="-536575" eaLnBrk="1" fontAlgn="auto" hangingPunct="1">
              <a:spcAft>
                <a:spcPts val="0"/>
              </a:spcAft>
              <a:buClr>
                <a:srgbClr val="F04E2E"/>
              </a:buClr>
              <a:buFont typeface="Wingdings" panose="05000000000000000000" pitchFamily="2" charset="2"/>
              <a:buChar char="q"/>
              <a:defRPr/>
            </a:pPr>
            <a:endParaRPr lang="en-GB" sz="3200" dirty="0"/>
          </a:p>
        </p:txBody>
      </p:sp>
      <p:sp>
        <p:nvSpPr>
          <p:cNvPr id="43012" name="Rectangle 11">
            <a:extLst>
              <a:ext uri="{FF2B5EF4-FFF2-40B4-BE49-F238E27FC236}">
                <a16:creationId xmlns:a16="http://schemas.microsoft.com/office/drawing/2014/main" xmlns="" id="{C3EAD44A-1A88-7749-9EDA-B40F9E94D353}"/>
              </a:ext>
            </a:extLst>
          </p:cNvPr>
          <p:cNvSpPr>
            <a:spLocks noChangeArrowheads="1"/>
          </p:cNvSpPr>
          <p:nvPr/>
        </p:nvSpPr>
        <p:spPr bwMode="auto">
          <a:xfrm>
            <a:off x="6253163" y="1427163"/>
            <a:ext cx="16463962" cy="76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nSpc>
                <a:spcPct val="100000"/>
              </a:lnSpc>
              <a:spcBef>
                <a:spcPct val="0"/>
              </a:spcBef>
              <a:buClrTx/>
              <a:buFontTx/>
              <a:buNone/>
            </a:pPr>
            <a:endParaRPr lang="sv-SE" altLang="sv-SE" sz="1800">
              <a:solidFill>
                <a:schemeClr val="tx1"/>
              </a:solidFill>
              <a:latin typeface="Calibri" panose="020F0502020204030204" pitchFamily="34" charset="0"/>
            </a:endParaRPr>
          </a:p>
        </p:txBody>
      </p:sp>
      <p:pic>
        <p:nvPicPr>
          <p:cNvPr id="43013" name="Picture 10">
            <a:extLst>
              <a:ext uri="{FF2B5EF4-FFF2-40B4-BE49-F238E27FC236}">
                <a16:creationId xmlns:a16="http://schemas.microsoft.com/office/drawing/2014/main" xmlns="" id="{81B70D45-FEE6-0049-893A-9610986697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988" y="1787485"/>
            <a:ext cx="4846638"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2A7C9-8320-E142-982E-0C5FD41A852D}"/>
              </a:ext>
            </a:extLst>
          </p:cNvPr>
          <p:cNvSpPr>
            <a:spLocks noGrp="1"/>
          </p:cNvSpPr>
          <p:nvPr>
            <p:ph type="title"/>
          </p:nvPr>
        </p:nvSpPr>
        <p:spPr>
          <a:xfrm>
            <a:off x="131583" y="206734"/>
            <a:ext cx="7239276" cy="1461408"/>
          </a:xfrm>
        </p:spPr>
        <p:txBody>
          <a:bodyPr rtlCol="0">
            <a:noAutofit/>
          </a:bodyPr>
          <a:lstStyle/>
          <a:p>
            <a:pPr algn="ctr" eaLnBrk="1" fontAlgn="auto" hangingPunct="1">
              <a:spcAft>
                <a:spcPts val="0"/>
              </a:spcAft>
              <a:defRPr/>
            </a:pPr>
            <a:r>
              <a:rPr lang="el-GR" dirty="0"/>
              <a:t>Μπορούμε να </a:t>
            </a:r>
            <a:r>
              <a:rPr lang="el-GR" dirty="0" smtClean="0"/>
              <a:t>απεικονίσουμε την</a:t>
            </a:r>
            <a:r>
              <a:rPr lang="en-GB" dirty="0" smtClean="0"/>
              <a:t> </a:t>
            </a:r>
            <a:r>
              <a:rPr lang="en-GB" dirty="0"/>
              <a:t/>
            </a:r>
            <a:br>
              <a:rPr lang="en-GB" dirty="0"/>
            </a:br>
            <a:r>
              <a:rPr lang="en-GB" dirty="0"/>
              <a:t>   </a:t>
            </a:r>
            <a:r>
              <a:rPr lang="el-GR" dirty="0">
                <a:effectLst>
                  <a:outerShdw blurRad="38100" dist="38100" dir="2700000" algn="tl">
                    <a:srgbClr val="000000">
                      <a:alpha val="43137"/>
                    </a:srgbClr>
                  </a:outerShdw>
                </a:effectLst>
              </a:rPr>
              <a:t>«Εργασία </a:t>
            </a:r>
            <a:r>
              <a:rPr lang="el-GR" dirty="0" smtClean="0">
                <a:effectLst>
                  <a:outerShdw blurRad="38100" dist="38100" dir="2700000" algn="tl">
                    <a:srgbClr val="000000">
                      <a:alpha val="43137"/>
                    </a:srgbClr>
                  </a:outerShdw>
                </a:effectLst>
              </a:rPr>
              <a:t>&amp; Βιομηχανία</a:t>
            </a:r>
            <a:r>
              <a:rPr lang="el-GR" dirty="0">
                <a:effectLst>
                  <a:outerShdw blurRad="38100" dist="38100" dir="2700000" algn="tl">
                    <a:srgbClr val="000000">
                      <a:alpha val="43137"/>
                    </a:srgbClr>
                  </a:outerShdw>
                </a:effectLst>
              </a:rPr>
              <a:t>”;</a:t>
            </a:r>
            <a:endParaRPr lang="en-GB" dirty="0">
              <a:solidFill>
                <a:schemeClr val="accent6"/>
              </a:solidFill>
              <a:effectLst>
                <a:outerShdw blurRad="38100" dist="38100" dir="2700000" algn="tl">
                  <a:srgbClr val="000000">
                    <a:alpha val="43137"/>
                  </a:srgbClr>
                </a:outerShdw>
              </a:effectLst>
            </a:endParaRPr>
          </a:p>
        </p:txBody>
      </p:sp>
      <p:pic>
        <p:nvPicPr>
          <p:cNvPr id="45060" name="Picture 2">
            <a:extLst>
              <a:ext uri="{FF2B5EF4-FFF2-40B4-BE49-F238E27FC236}">
                <a16:creationId xmlns:a16="http://schemas.microsoft.com/office/drawing/2014/main" xmlns="" id="{140D730E-4C3A-3C4F-ACD6-2EBCB20ADB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896" y="1584076"/>
            <a:ext cx="48323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4">
            <a:extLst>
              <a:ext uri="{FF2B5EF4-FFF2-40B4-BE49-F238E27FC236}">
                <a16:creationId xmlns:a16="http://schemas.microsoft.com/office/drawing/2014/main" xmlns="" id="{0F60887B-F1F6-FB46-9522-1EBA079D03C6}"/>
              </a:ext>
            </a:extLst>
          </p:cNvPr>
          <p:cNvSpPr txBox="1">
            <a:spLocks noChangeArrowheads="1"/>
          </p:cNvSpPr>
          <p:nvPr/>
        </p:nvSpPr>
        <p:spPr bwMode="auto">
          <a:xfrm>
            <a:off x="1833495" y="2920766"/>
            <a:ext cx="40878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l-GR" altLang="en-US" sz="5400" dirty="0">
                <a:solidFill>
                  <a:srgbClr val="FF0000"/>
                </a:solidFill>
                <a:latin typeface="Calibri" panose="020F0502020204030204" pitchFamily="34" charset="0"/>
              </a:rPr>
              <a:t>ΑΣ ΚΑΝΟΥΜΕ ΤΕΧΝΗ</a:t>
            </a:r>
            <a:r>
              <a:rPr lang="en-GB" altLang="en-US" sz="5400" dirty="0">
                <a:solidFill>
                  <a:srgbClr val="FF0000"/>
                </a:solidFill>
                <a:latin typeface="Calibri" panose="020F0502020204030204" pitchFamily="34" charset="0"/>
              </a:rPr>
              <a:t>!</a:t>
            </a:r>
          </a:p>
        </p:txBody>
      </p:sp>
      <p:pic>
        <p:nvPicPr>
          <p:cNvPr id="45062" name="Picture 5">
            <a:extLst>
              <a:ext uri="{FF2B5EF4-FFF2-40B4-BE49-F238E27FC236}">
                <a16:creationId xmlns:a16="http://schemas.microsoft.com/office/drawing/2014/main" xmlns="" id="{66A08392-73B8-664D-BCF8-1C9669345A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475" y="0"/>
            <a:ext cx="4835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Card 1"/>
          <p:cNvSpPr/>
          <p:nvPr/>
        </p:nvSpPr>
        <p:spPr>
          <a:xfrm>
            <a:off x="307975" y="168275"/>
            <a:ext cx="11350625" cy="1814529"/>
          </a:xfrm>
          <a:prstGeom prst="flowChartPunchedCard">
            <a:avLst/>
          </a:prstGeom>
          <a:solidFill>
            <a:schemeClr val="accent2">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Τα ακρυλικά χρώματα έχουν πολύπλευρες ιδιότητες. Στεγνώνουν γρήγορα και με την πάροδο του χρόνου μπορούν να χρησιμοποιηθούν για τη δημιουργία τρισδιάστατων στρωμάτων για να δώσουν βάθος και ύφος στο έργο τέχνης. Χρησιμοποιώντας αυτή την τεχνική φανταστείτε ένα τοπίο με εργοστάσιο σε πλήρη λειτουργία και δημιουργήστε στρώματα βαφής για να αναπαραστήσετε ρεαλιστικά τα ογκώδη κτίρια, τα θορυβώδη μηχανήματα και τον καπνό του εργοστασίου. Επιλέξτε τα χρώματα και την οπτική που αποτυπώνουν καλύτερα το βιομηχανικό περιβάλλον. </a:t>
            </a:r>
            <a:endParaRPr lang="en-GB" dirty="0"/>
          </a:p>
        </p:txBody>
      </p:sp>
      <p:sp>
        <p:nvSpPr>
          <p:cNvPr id="3" name="Flowchart: Card 2"/>
          <p:cNvSpPr/>
          <p:nvPr/>
        </p:nvSpPr>
        <p:spPr>
          <a:xfrm>
            <a:off x="307974" y="2074870"/>
            <a:ext cx="11350625" cy="1560513"/>
          </a:xfrm>
          <a:prstGeom prst="flowChartPunchedCard">
            <a:avLst/>
          </a:prstGeom>
          <a:solidFill>
            <a:schemeClr val="bg2">
              <a:lumMod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solidFill>
                  <a:schemeClr val="tx1"/>
                </a:solidFill>
              </a:rPr>
              <a:t>Το κολάζ (ο συνδυασμός φωτογραφιών, αποκομμάτων περιοδικών και μικρών αντικειμένων σε μια επιφάνεια) είναι ένας άλλος τρόπος για να δημιουργήσετε μια τρισδιάστατη αναπαράσταση ενός εργοστασίου σε πλήρη λειτουργία. Επιλέξτε και αξιοποιήστε όσες διαφορετικές υφές και εικόνες μπορείτε για να φτιάξετε ένα κολάζ ενός φανταστικού, βιομηχανικού χώρου εργασίας. </a:t>
            </a:r>
            <a:endParaRPr lang="en-GB" dirty="0">
              <a:solidFill>
                <a:schemeClr val="tx1"/>
              </a:solidFill>
            </a:endParaRPr>
          </a:p>
        </p:txBody>
      </p:sp>
      <p:sp>
        <p:nvSpPr>
          <p:cNvPr id="4" name="Flowchart: Card 3"/>
          <p:cNvSpPr/>
          <p:nvPr/>
        </p:nvSpPr>
        <p:spPr>
          <a:xfrm>
            <a:off x="307974" y="3727449"/>
            <a:ext cx="11350625" cy="1560514"/>
          </a:xfrm>
          <a:prstGeom prst="flowChartPunchedCard">
            <a:avLst/>
          </a:prstGeom>
          <a:solidFill>
            <a:schemeClr val="accent2">
              <a:lumMod val="60000"/>
              <a:lumOff val="4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Χρησιμοποιώντας τη σύγχρονη τεχνολογία, όπως ένα iPad ή ένα κινητό τηλέφωνο, τραβήξτε μια φωτογραφία ενός χώρου εργασίας ή κάποιου που γνωρίζετε την ώρα που εργάζεται. Σκεφτείτε όλες τις πτυχές που μπορείτε να ελέγξετε για να διασφαλίσετε την καλύτερη δυνατή αναπαράσταση της «εργασίας» στην Τέχνη, π.χ. τον φωτισμό, την οπτική γωνία, τη σύνθεση, κ.λπ. </a:t>
            </a:r>
            <a:endParaRPr lang="en-GB" dirty="0"/>
          </a:p>
        </p:txBody>
      </p:sp>
      <p:sp>
        <p:nvSpPr>
          <p:cNvPr id="5" name="Flowchart: Card 4"/>
          <p:cNvSpPr/>
          <p:nvPr/>
        </p:nvSpPr>
        <p:spPr>
          <a:xfrm>
            <a:off x="307975" y="5380029"/>
            <a:ext cx="11350625" cy="1405782"/>
          </a:xfrm>
          <a:prstGeom prst="flowChartPunchedCard">
            <a:avLst/>
          </a:prstGeom>
          <a:solidFill>
            <a:schemeClr val="bg2">
              <a:lumMod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solidFill>
                  <a:schemeClr val="tx1"/>
                </a:solidFill>
              </a:rPr>
              <a:t>Η προώθηση (μάρκετινγκ) των προϊόντων που παράγονται από τη βιομηχανία είναι ένα σημαντικό βήμα στον κύκλο παραγωγής. Σχεδιάστε τη δική σας ετικέτα για το αγαπημένο σας αναψυκτικό. Κάντε την εντυπωσιακή και με τις απαραίτητες πληροφορίες και σκεφτείτε πώς θα μπορούσε να είναι αποτελεσματική ώστε να οδηγεί σε μεγαλύτερη πώληση. </a:t>
            </a:r>
            <a:endParaRPr lang="en-GB" dirty="0">
              <a:solidFill>
                <a:schemeClr val="tx1"/>
              </a:solidFill>
            </a:endParaRPr>
          </a:p>
        </p:txBody>
      </p:sp>
    </p:spTree>
    <p:extLst>
      <p:ext uri="{BB962C8B-B14F-4D97-AF65-F5344CB8AC3E}">
        <p14:creationId xmlns:p14="http://schemas.microsoft.com/office/powerpoint/2010/main" val="3692802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84CCA76C-1282-3E42-82E1-AE65B123E16F}"/>
              </a:ext>
            </a:extLst>
          </p:cNvPr>
          <p:cNvSpPr>
            <a:spLocks noGrp="1"/>
          </p:cNvSpPr>
          <p:nvPr>
            <p:ph type="title"/>
          </p:nvPr>
        </p:nvSpPr>
        <p:spPr>
          <a:xfrm>
            <a:off x="277544" y="203407"/>
            <a:ext cx="6996112" cy="1633537"/>
          </a:xfrm>
        </p:spPr>
        <p:txBody>
          <a:bodyPr/>
          <a:lstStyle/>
          <a:p>
            <a:pPr algn="ctr" eaLnBrk="1" hangingPunct="1"/>
            <a:r>
              <a:rPr lang="el-GR" altLang="en-US" dirty="0"/>
              <a:t>Μπορούμε να </a:t>
            </a:r>
            <a:br>
              <a:rPr lang="el-GR" altLang="en-US" dirty="0"/>
            </a:br>
            <a:r>
              <a:rPr lang="el-GR" altLang="en-US" dirty="0"/>
              <a:t>εμπνευστούμε; </a:t>
            </a:r>
            <a:endParaRPr lang="en-GB" altLang="en-US" dirty="0">
              <a:solidFill>
                <a:schemeClr val="tx1"/>
              </a:solidFill>
            </a:endParaRPr>
          </a:p>
        </p:txBody>
      </p:sp>
      <p:sp>
        <p:nvSpPr>
          <p:cNvPr id="47107" name="Content Placeholder 3">
            <a:extLst>
              <a:ext uri="{FF2B5EF4-FFF2-40B4-BE49-F238E27FC236}">
                <a16:creationId xmlns:a16="http://schemas.microsoft.com/office/drawing/2014/main" xmlns="" id="{D2F8D2C3-0F76-4B4F-B92A-DBD4E9171C5C}"/>
              </a:ext>
            </a:extLst>
          </p:cNvPr>
          <p:cNvSpPr>
            <a:spLocks noGrp="1"/>
          </p:cNvSpPr>
          <p:nvPr>
            <p:ph idx="1"/>
          </p:nvPr>
        </p:nvSpPr>
        <p:spPr>
          <a:xfrm>
            <a:off x="442913" y="2101850"/>
            <a:ext cx="11225212" cy="1106488"/>
          </a:xfrm>
        </p:spPr>
        <p:txBody>
          <a:bodyPr>
            <a:spAutoFit/>
          </a:bodyPr>
          <a:lstStyle/>
          <a:p>
            <a:pPr marL="536575" indent="-536575" eaLnBrk="1" hangingPunct="1">
              <a:buClr>
                <a:srgbClr val="F04E2E"/>
              </a:buClr>
              <a:buFont typeface="Wingdings" pitchFamily="2" charset="2"/>
              <a:buChar char="q"/>
            </a:pPr>
            <a:endParaRPr lang="en-GB" altLang="en-US" sz="3200"/>
          </a:p>
          <a:p>
            <a:pPr marL="536575" indent="-536575" eaLnBrk="1" hangingPunct="1">
              <a:buClr>
                <a:srgbClr val="F04E2E"/>
              </a:buClr>
              <a:buFont typeface="Wingdings" pitchFamily="2" charset="2"/>
              <a:buChar char="q"/>
            </a:pPr>
            <a:endParaRPr lang="en-GB" altLang="en-US" sz="3200"/>
          </a:p>
        </p:txBody>
      </p:sp>
      <p:pic>
        <p:nvPicPr>
          <p:cNvPr id="47108" name="Picture 2">
            <a:extLst>
              <a:ext uri="{FF2B5EF4-FFF2-40B4-BE49-F238E27FC236}">
                <a16:creationId xmlns:a16="http://schemas.microsoft.com/office/drawing/2014/main" xmlns="" id="{7E130284-3B89-2E4D-A1F1-61CD591D3A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1817" y="1638162"/>
            <a:ext cx="483235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a:extLst>
              <a:ext uri="{FF2B5EF4-FFF2-40B4-BE49-F238E27FC236}">
                <a16:creationId xmlns:a16="http://schemas.microsoft.com/office/drawing/2014/main" xmlns="" id="{72278936-9051-BA46-95E9-78831F0C6D0B}"/>
              </a:ext>
            </a:extLst>
          </p:cNvPr>
          <p:cNvSpPr txBox="1">
            <a:spLocks noChangeArrowheads="1"/>
          </p:cNvSpPr>
          <p:nvPr/>
        </p:nvSpPr>
        <p:spPr bwMode="auto">
          <a:xfrm>
            <a:off x="1990446" y="2694851"/>
            <a:ext cx="499983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l-GR" altLang="en-US" sz="4200" dirty="0">
                <a:solidFill>
                  <a:srgbClr val="FF0000"/>
                </a:solidFill>
                <a:latin typeface="Calibri" panose="020F0502020204030204" pitchFamily="34" charset="0"/>
              </a:rPr>
              <a:t>ΑΣ ΚΑΝΟΥΜΕ ΓΛΩΣΣΙΚΕΣ ΔΡΑΣΤΗΡΙΟΤΗΤΕΣ!</a:t>
            </a:r>
            <a:endParaRPr lang="en-GB" altLang="en-US" sz="4200" dirty="0">
              <a:solidFill>
                <a:srgbClr val="FF0000"/>
              </a:solidFill>
              <a:latin typeface="Calibri" panose="020F0502020204030204" pitchFamily="34" charset="0"/>
            </a:endParaRPr>
          </a:p>
        </p:txBody>
      </p:sp>
      <p:pic>
        <p:nvPicPr>
          <p:cNvPr id="47110" name="Picture 5">
            <a:extLst>
              <a:ext uri="{FF2B5EF4-FFF2-40B4-BE49-F238E27FC236}">
                <a16:creationId xmlns:a16="http://schemas.microsoft.com/office/drawing/2014/main" xmlns="" id="{B117D5E0-0DAA-1D43-A6C9-45651A9401F1}"/>
              </a:ext>
            </a:extLst>
          </p:cNvPr>
          <p:cNvPicPr>
            <a:picLocks noChangeAspect="1"/>
          </p:cNvPicPr>
          <p:nvPr/>
        </p:nvPicPr>
        <p:blipFill>
          <a:blip r:embed="rId4" cstate="print">
            <a:extLst>
              <a:ext uri="{28A0092B-C50C-407E-A947-70E740481C1C}">
                <a14:useLocalDpi xmlns:a14="http://schemas.microsoft.com/office/drawing/2010/main" val="0"/>
              </a:ext>
            </a:extLst>
          </a:blip>
          <a:srcRect l="46651"/>
          <a:stretch>
            <a:fillRect/>
          </a:stretch>
        </p:blipFill>
        <p:spPr bwMode="auto">
          <a:xfrm>
            <a:off x="7312025" y="0"/>
            <a:ext cx="50942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25128" y="88900"/>
            <a:ext cx="5977289" cy="2962275"/>
          </a:xfrm>
          <a:prstGeom prst="cloudCallout">
            <a:avLst>
              <a:gd name="adj1" fmla="val -46484"/>
              <a:gd name="adj2" fmla="val 70218"/>
            </a:avLst>
          </a:prstGeom>
          <a:solidFill>
            <a:schemeClr val="accent6">
              <a:lumMod val="40000"/>
              <a:lumOff val="6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solidFill>
                  <a:schemeClr val="tx1"/>
                </a:solidFill>
              </a:rPr>
              <a:t>Γίνετε δημοσιογράφοι. Δημιουργήστε μια είδηση σχετικά με μια κατάσταση σε ένα εργοστάσιο. Χρησιμοποιήστε τις κατάλληλες λέξεις για να εξηγήσετε τι συνέβη, σε ποιον</a:t>
            </a:r>
            <a:r>
              <a:rPr lang="el-GR" dirty="0" smtClean="0">
                <a:solidFill>
                  <a:schemeClr val="tx1"/>
                </a:solidFill>
              </a:rPr>
              <a:t>,</a:t>
            </a:r>
            <a:r>
              <a:rPr lang="en-GB" dirty="0" smtClean="0">
                <a:solidFill>
                  <a:schemeClr val="tx1"/>
                </a:solidFill>
              </a:rPr>
              <a:t> </a:t>
            </a:r>
            <a:r>
              <a:rPr lang="el-GR" dirty="0">
                <a:solidFill>
                  <a:schemeClr val="tx1"/>
                </a:solidFill>
              </a:rPr>
              <a:t>πώς, πότε και γιατί. Στη συνέχεια παρουσιάστε την ιστορία σας στην τάξη σε λιγότερο από 2 λεπτά.  </a:t>
            </a:r>
            <a:endParaRPr lang="en-GB" dirty="0">
              <a:solidFill>
                <a:schemeClr val="tx1"/>
              </a:solidFill>
            </a:endParaRPr>
          </a:p>
        </p:txBody>
      </p:sp>
      <p:sp>
        <p:nvSpPr>
          <p:cNvPr id="3" name="Cloud Callout 2"/>
          <p:cNvSpPr/>
          <p:nvPr/>
        </p:nvSpPr>
        <p:spPr>
          <a:xfrm>
            <a:off x="6612723" y="822793"/>
            <a:ext cx="4968875" cy="2595563"/>
          </a:xfrm>
          <a:prstGeom prst="cloudCallout">
            <a:avLst>
              <a:gd name="adj1" fmla="val 46620"/>
              <a:gd name="adj2" fmla="val 71312"/>
            </a:avLst>
          </a:prstGeom>
          <a:solidFill>
            <a:schemeClr val="accent1">
              <a:lumMod val="60000"/>
              <a:lumOff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solidFill>
                  <a:schemeClr val="tx1"/>
                </a:solidFill>
              </a:rPr>
              <a:t>Χρησιμοποιήστε την εικόνα που φτιάξατε για έναν εργαζόμενο ή έναν χώρο εργασίας ως έμπνευση και γράψτε μια ιστορία ή μια περιγραφή αυτού του ατόμου ή του χώρου. </a:t>
            </a:r>
            <a:endParaRPr lang="en-GB" dirty="0">
              <a:solidFill>
                <a:schemeClr val="tx1"/>
              </a:solidFill>
            </a:endParaRPr>
          </a:p>
        </p:txBody>
      </p:sp>
      <p:sp>
        <p:nvSpPr>
          <p:cNvPr id="4" name="Cloud Callout 3"/>
          <p:cNvSpPr/>
          <p:nvPr/>
        </p:nvSpPr>
        <p:spPr>
          <a:xfrm>
            <a:off x="1413627" y="2887461"/>
            <a:ext cx="7683533" cy="3340083"/>
          </a:xfrm>
          <a:prstGeom prst="cloudCallout">
            <a:avLst>
              <a:gd name="adj1" fmla="val -36658"/>
              <a:gd name="adj2" fmla="val 63376"/>
            </a:avLst>
          </a:prstGeom>
          <a:solidFill>
            <a:schemeClr val="accent4">
              <a:lumMod val="60000"/>
              <a:lumOff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a:solidFill>
                  <a:schemeClr val="tx1"/>
                </a:solidFill>
              </a:rPr>
              <a:t>Δημιουργήστε μια συνταγή για ένα νέο φαγητό που θα μπορούσε να παραχθεί σε ένα τοπικό εργοστάσιο και να πωληθεί σε όλο τον κόσμο. Δουλεύοντας σε ζευγάρια, επιλέξτε το είδος του πιάτου (γλυκό ή αλμυρό), τα υλικά, τη συνταγή και τις τεχνικές που χρειάζονται για να τα συνδυάσετε όλα σε κάτι νόστιμο. Καταγράψτε τις ιδέες σας και συμπεριλάβετε όλες τις συνταγές σε ένα «Βιβλίο Μαγειρικής» της τάξης. </a:t>
            </a:r>
            <a:endParaRPr lang="en-GB" dirty="0">
              <a:solidFill>
                <a:schemeClr val="tx1"/>
              </a:solidFill>
            </a:endParaRPr>
          </a:p>
        </p:txBody>
      </p:sp>
    </p:spTree>
    <p:extLst>
      <p:ext uri="{BB962C8B-B14F-4D97-AF65-F5344CB8AC3E}">
        <p14:creationId xmlns:p14="http://schemas.microsoft.com/office/powerpoint/2010/main" val="87485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xmlns="" id="{BEEE9F62-BCC5-8D43-9C8A-51ADB84C806E}"/>
              </a:ext>
            </a:extLst>
          </p:cNvPr>
          <p:cNvSpPr>
            <a:spLocks noGrp="1"/>
          </p:cNvSpPr>
          <p:nvPr>
            <p:ph type="title"/>
          </p:nvPr>
        </p:nvSpPr>
        <p:spPr>
          <a:xfrm>
            <a:off x="343867" y="228421"/>
            <a:ext cx="6435725" cy="1576387"/>
          </a:xfrm>
        </p:spPr>
        <p:txBody>
          <a:bodyPr/>
          <a:lstStyle/>
          <a:p>
            <a:pPr algn="ctr" eaLnBrk="1" hangingPunct="1"/>
            <a:r>
              <a:rPr lang="el-GR" altLang="en-US" dirty="0"/>
              <a:t>Μπορούμε να γίνουμε δημιουργικοί/</a:t>
            </a:r>
            <a:r>
              <a:rPr lang="el-GR" altLang="en-US" dirty="0" err="1"/>
              <a:t>ες</a:t>
            </a:r>
            <a:r>
              <a:rPr lang="el-GR" altLang="en-US" dirty="0"/>
              <a:t>; </a:t>
            </a:r>
            <a:endParaRPr lang="en-GB" altLang="en-US" dirty="0">
              <a:solidFill>
                <a:schemeClr val="tx1"/>
              </a:solidFill>
            </a:endParaRPr>
          </a:p>
        </p:txBody>
      </p:sp>
      <p:sp>
        <p:nvSpPr>
          <p:cNvPr id="49155" name="Content Placeholder 3">
            <a:extLst>
              <a:ext uri="{FF2B5EF4-FFF2-40B4-BE49-F238E27FC236}">
                <a16:creationId xmlns:a16="http://schemas.microsoft.com/office/drawing/2014/main" xmlns="" id="{A6F6C02B-C92B-C046-A5FB-53145A2CEE91}"/>
              </a:ext>
            </a:extLst>
          </p:cNvPr>
          <p:cNvSpPr>
            <a:spLocks noGrp="1"/>
          </p:cNvSpPr>
          <p:nvPr>
            <p:ph idx="1"/>
          </p:nvPr>
        </p:nvSpPr>
        <p:spPr>
          <a:xfrm>
            <a:off x="442913" y="2101850"/>
            <a:ext cx="11225212" cy="1106488"/>
          </a:xfrm>
        </p:spPr>
        <p:txBody>
          <a:bodyPr>
            <a:spAutoFit/>
          </a:bodyPr>
          <a:lstStyle/>
          <a:p>
            <a:pPr marL="536575" indent="-536575" eaLnBrk="1" hangingPunct="1">
              <a:buClr>
                <a:srgbClr val="F04E2E"/>
              </a:buClr>
              <a:buFont typeface="Wingdings" pitchFamily="2" charset="2"/>
              <a:buChar char="q"/>
            </a:pPr>
            <a:endParaRPr lang="en-GB" altLang="en-US" sz="3200"/>
          </a:p>
          <a:p>
            <a:pPr marL="536575" indent="-536575" eaLnBrk="1" hangingPunct="1">
              <a:buClr>
                <a:srgbClr val="F04E2E"/>
              </a:buClr>
              <a:buFont typeface="Wingdings" pitchFamily="2" charset="2"/>
              <a:buChar char="q"/>
            </a:pPr>
            <a:endParaRPr lang="en-GB" altLang="en-US" sz="3200"/>
          </a:p>
        </p:txBody>
      </p:sp>
      <p:pic>
        <p:nvPicPr>
          <p:cNvPr id="49156" name="Picture 2">
            <a:extLst>
              <a:ext uri="{FF2B5EF4-FFF2-40B4-BE49-F238E27FC236}">
                <a16:creationId xmlns:a16="http://schemas.microsoft.com/office/drawing/2014/main" xmlns="" id="{37F30501-B77C-214D-9A1E-D6502D73B0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141" y="1625449"/>
            <a:ext cx="48339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a:extLst>
              <a:ext uri="{FF2B5EF4-FFF2-40B4-BE49-F238E27FC236}">
                <a16:creationId xmlns:a16="http://schemas.microsoft.com/office/drawing/2014/main" xmlns="" id="{A171A3D2-8135-A94D-A1B3-AFEB9908760F}"/>
              </a:ext>
            </a:extLst>
          </p:cNvPr>
          <p:cNvSpPr txBox="1">
            <a:spLocks noChangeArrowheads="1"/>
          </p:cNvSpPr>
          <p:nvPr/>
        </p:nvSpPr>
        <p:spPr bwMode="auto">
          <a:xfrm>
            <a:off x="2100761" y="2725683"/>
            <a:ext cx="3367086"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buNone/>
            </a:pPr>
            <a:r>
              <a:rPr lang="el-GR" altLang="en-US" sz="5400" dirty="0">
                <a:solidFill>
                  <a:srgbClr val="FF0000"/>
                </a:solidFill>
                <a:latin typeface="Calibri" panose="020F0502020204030204" pitchFamily="34" charset="0"/>
              </a:rPr>
              <a:t>ΑΣ ΠΑΙΞΟΥΜΕ ΘΕΑΤΡΟ!</a:t>
            </a:r>
            <a:endParaRPr lang="en-GB" altLang="en-US" sz="5400" dirty="0">
              <a:solidFill>
                <a:srgbClr val="FF0000"/>
              </a:solidFill>
              <a:latin typeface="Calibri" panose="020F0502020204030204" pitchFamily="34" charset="0"/>
            </a:endParaRPr>
          </a:p>
        </p:txBody>
      </p:sp>
      <p:pic>
        <p:nvPicPr>
          <p:cNvPr id="49158" name="Picture 6">
            <a:extLst>
              <a:ext uri="{FF2B5EF4-FFF2-40B4-BE49-F238E27FC236}">
                <a16:creationId xmlns:a16="http://schemas.microsoft.com/office/drawing/2014/main" xmlns="" id="{7AF421DC-8512-6C4C-88B7-924AEE42DD50}"/>
              </a:ext>
            </a:extLst>
          </p:cNvPr>
          <p:cNvPicPr>
            <a:picLocks noChangeAspect="1"/>
          </p:cNvPicPr>
          <p:nvPr/>
        </p:nvPicPr>
        <p:blipFill>
          <a:blip r:embed="rId4" cstate="print">
            <a:extLst>
              <a:ext uri="{28A0092B-C50C-407E-A947-70E740481C1C}">
                <a14:useLocalDpi xmlns:a14="http://schemas.microsoft.com/office/drawing/2010/main" val="0"/>
              </a:ext>
            </a:extLst>
          </a:blip>
          <a:srcRect l="38293" r="15822"/>
          <a:stretch>
            <a:fillRect/>
          </a:stretch>
        </p:blipFill>
        <p:spPr bwMode="auto">
          <a:xfrm>
            <a:off x="7273925" y="0"/>
            <a:ext cx="5068888" cy="717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496888" y="1"/>
            <a:ext cx="9523011" cy="2675822"/>
          </a:xfrm>
          <a:prstGeom prst="flowChartPunchedTape">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a:t>Σε ομάδες των 5-6 ατόμων επιλέξτε μια συσκευή που χρησιμοποιείται στην καθημερινότητά μας (μπορεί να είναι ηλεκτρική σκούπα, βραστήρας, laptop, πλυντήριο ρούχων, κ.λπ.). Σκεφτείτε τη χρήση της και τα διάφορα μέρη και εξαρτήματά της και προσπαθήστε να την αναδημιουργήσετε, χρησιμοποιώντας το σώμα, την κίνηση και τον ήχο. Παρουσιάστε την στην υπόλοιπη τάξη. Θα είναι ενδιαφέρον να καταλάβουμε πώς μπορεί να παραχθεί (συμβολικά) το τελικό προϊόν μπροστά στα μάτια όλων! </a:t>
            </a:r>
            <a:endParaRPr lang="en-GB" dirty="0"/>
          </a:p>
        </p:txBody>
      </p:sp>
      <p:sp>
        <p:nvSpPr>
          <p:cNvPr id="4" name="Flowchart: Punched Tape 3"/>
          <p:cNvSpPr/>
          <p:nvPr/>
        </p:nvSpPr>
        <p:spPr>
          <a:xfrm>
            <a:off x="3706813" y="2425700"/>
            <a:ext cx="7554912" cy="1978025"/>
          </a:xfrm>
          <a:prstGeom prst="flowChartPunchedTap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a:t>Τι θα συνέβαινε εάν το μηχάνημα άρχιζε να λειτουργεί σε διαφορετικούς ρυθμούς; Πολύ γρήγορα; Ή σε αργή λειτουργία; Ένα άτομο δίνει τον ρυθμό ως μαέστρος και η μηχανή αλλάζει ρυθμούς ανάλογα. Τι θα συνέβαινε αν το μηχάνημα δούλευε τόσο σκληρά ώστε να χαλάσει; Αυτοσχεδιάστε! </a:t>
            </a:r>
            <a:endParaRPr lang="en-GB" dirty="0"/>
          </a:p>
        </p:txBody>
      </p:sp>
      <p:sp>
        <p:nvSpPr>
          <p:cNvPr id="5" name="Flowchart: Punched Tape 4"/>
          <p:cNvSpPr/>
          <p:nvPr/>
        </p:nvSpPr>
        <p:spPr>
          <a:xfrm>
            <a:off x="407988" y="4511675"/>
            <a:ext cx="9236526" cy="1989138"/>
          </a:xfrm>
          <a:prstGeom prst="flowChartPunchedTape">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a:t>Σε ομάδες των 5- 6 ατόμων φανταστείτε ένα εργοστάσιο γεμάτο μηχανήματα που δουλεύουν πυρετωδώς. Χρησιμοποιήστε το σώμα σας και τους ήχους που κάνετε για να αναπαράγετε την κίνηση και τη φασαρία του βιομηχανικού σας χώρου. Ποιος είναι ο σκοπός του εργοστασίου; Τι φτιάχνει; Δείτε αν οι συμμαθητές σας μπορούν να μαντέψουν. </a:t>
            </a:r>
            <a:endParaRPr lang="en-GB" dirty="0"/>
          </a:p>
        </p:txBody>
      </p:sp>
    </p:spTree>
    <p:extLst>
      <p:ext uri="{BB962C8B-B14F-4D97-AF65-F5344CB8AC3E}">
        <p14:creationId xmlns:p14="http://schemas.microsoft.com/office/powerpoint/2010/main" val="347061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30B8F6B3-D098-B447-8C61-0A76F2D49D23}"/>
              </a:ext>
            </a:extLst>
          </p:cNvPr>
          <p:cNvSpPr>
            <a:spLocks noGrp="1"/>
          </p:cNvSpPr>
          <p:nvPr>
            <p:ph type="title"/>
          </p:nvPr>
        </p:nvSpPr>
        <p:spPr>
          <a:xfrm>
            <a:off x="423863" y="455613"/>
            <a:ext cx="11356975" cy="1190625"/>
          </a:xfrm>
        </p:spPr>
        <p:txBody>
          <a:bodyPr/>
          <a:lstStyle/>
          <a:p>
            <a:pPr eaLnBrk="1" hangingPunct="1">
              <a:defRPr/>
            </a:pPr>
            <a:r>
              <a:rPr lang="el-GR" altLang="en-US" dirty="0">
                <a:solidFill>
                  <a:schemeClr val="tx1"/>
                </a:solidFill>
                <a:effectLst>
                  <a:outerShdw blurRad="38100" dist="38100" dir="2700000" algn="tl">
                    <a:srgbClr val="000000">
                      <a:alpha val="43137"/>
                    </a:srgbClr>
                  </a:outerShdw>
                </a:effectLst>
              </a:rPr>
              <a:t>Σε αυτό το μάθημα θα:</a:t>
            </a:r>
            <a:endParaRPr lang="en-GB" altLang="en-US" dirty="0">
              <a:solidFill>
                <a:schemeClr val="tx1"/>
              </a:solidFill>
            </a:endParaRPr>
          </a:p>
        </p:txBody>
      </p:sp>
      <p:pic>
        <p:nvPicPr>
          <p:cNvPr id="20483" name="Content Placeholder 5">
            <a:extLst>
              <a:ext uri="{FF2B5EF4-FFF2-40B4-BE49-F238E27FC236}">
                <a16:creationId xmlns:a16="http://schemas.microsoft.com/office/drawing/2014/main" xmlns="" id="{DA47A66C-91BC-FA4B-A0D1-F45F5F629AF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68400" y="1868488"/>
            <a:ext cx="1069975" cy="3584575"/>
          </a:xfrm>
        </p:spPr>
      </p:pic>
      <p:sp>
        <p:nvSpPr>
          <p:cNvPr id="7" name="Rectangle 6">
            <a:extLst>
              <a:ext uri="{FF2B5EF4-FFF2-40B4-BE49-F238E27FC236}">
                <a16:creationId xmlns:a16="http://schemas.microsoft.com/office/drawing/2014/main" xmlns="" id="{31675B96-2C0F-A84B-9E30-1B9D6557DDEE}"/>
              </a:ext>
            </a:extLst>
          </p:cNvPr>
          <p:cNvSpPr/>
          <p:nvPr/>
        </p:nvSpPr>
        <p:spPr>
          <a:xfrm>
            <a:off x="2581275" y="1952625"/>
            <a:ext cx="8984649" cy="1547860"/>
          </a:xfrm>
          <a:prstGeom prst="rect">
            <a:avLst/>
          </a:prstGeom>
        </p:spPr>
        <p:txBody>
          <a:bodyPr wrap="square">
            <a:spAutoFit/>
          </a:bodyPr>
          <a:lstStyle/>
          <a:p>
            <a:pPr>
              <a:lnSpc>
                <a:spcPct val="107000"/>
              </a:lnSpc>
              <a:spcAft>
                <a:spcPts val="800"/>
              </a:spcAft>
              <a:defRPr/>
            </a:pPr>
            <a:r>
              <a:rPr lang="el-GR" sz="2800" dirty="0">
                <a:solidFill>
                  <a:srgbClr val="002060"/>
                </a:solidFill>
              </a:rPr>
              <a:t>Σκεφτο</a:t>
            </a:r>
            <a:r>
              <a:rPr lang="en-GB" sz="2800" dirty="0">
                <a:solidFill>
                  <a:srgbClr val="002060"/>
                </a:solidFill>
              </a:rPr>
              <a:t>ύ</a:t>
            </a:r>
            <a:r>
              <a:rPr lang="el-GR" sz="2800" dirty="0">
                <a:solidFill>
                  <a:srgbClr val="002060"/>
                </a:solidFill>
              </a:rPr>
              <a:t>με όλους τους διαφορετικούς τύπους εργασίας και πώς έχει αλλάξει η βιομηχανία με την πάροδο του </a:t>
            </a:r>
            <a:r>
              <a:rPr lang="el-GR" sz="2800" dirty="0" smtClean="0">
                <a:solidFill>
                  <a:srgbClr val="002060"/>
                </a:solidFill>
              </a:rPr>
              <a:t>χρόνου.</a:t>
            </a:r>
            <a:endParaRPr lang="sv-SE" sz="2800" dirty="0">
              <a:solidFill>
                <a:srgbClr val="002060"/>
              </a:solidFill>
            </a:endParaRPr>
          </a:p>
          <a:p>
            <a:pPr eaLnBrk="1" fontAlgn="auto" hangingPunct="1">
              <a:spcBef>
                <a:spcPts val="0"/>
              </a:spcBef>
              <a:spcAft>
                <a:spcPts val="0"/>
              </a:spcAft>
              <a:defRPr/>
            </a:pPr>
            <a:endParaRPr lang="en-GB" sz="2800" dirty="0">
              <a:solidFill>
                <a:schemeClr val="accent6"/>
              </a:solidFill>
              <a:latin typeface="+mn-lt"/>
            </a:endParaRPr>
          </a:p>
        </p:txBody>
      </p:sp>
      <p:sp>
        <p:nvSpPr>
          <p:cNvPr id="8" name="Rectangle 7">
            <a:extLst>
              <a:ext uri="{FF2B5EF4-FFF2-40B4-BE49-F238E27FC236}">
                <a16:creationId xmlns:a16="http://schemas.microsoft.com/office/drawing/2014/main" xmlns="" id="{F0979C73-3E8F-F145-9FC5-18251A36D31F}"/>
              </a:ext>
            </a:extLst>
          </p:cNvPr>
          <p:cNvSpPr/>
          <p:nvPr/>
        </p:nvSpPr>
        <p:spPr>
          <a:xfrm>
            <a:off x="2560638" y="3244850"/>
            <a:ext cx="9447212" cy="582613"/>
          </a:xfrm>
          <a:prstGeom prst="rect">
            <a:avLst/>
          </a:prstGeom>
        </p:spPr>
        <p:txBody>
          <a:bodyPr>
            <a:spAutoFit/>
          </a:bodyPr>
          <a:lstStyle/>
          <a:p>
            <a:pPr eaLnBrk="1" fontAlgn="auto" hangingPunct="1">
              <a:spcBef>
                <a:spcPts val="0"/>
              </a:spcBef>
              <a:spcAft>
                <a:spcPts val="0"/>
              </a:spcAft>
              <a:defRPr/>
            </a:pPr>
            <a:endParaRPr lang="en-GB" sz="2800" i="1" dirty="0">
              <a:solidFill>
                <a:schemeClr val="accent6"/>
              </a:solidFill>
              <a:latin typeface="Calibri Light" panose="020F0302020204030204"/>
            </a:endParaRPr>
          </a:p>
        </p:txBody>
      </p:sp>
      <p:sp>
        <p:nvSpPr>
          <p:cNvPr id="9" name="Rectangle 8">
            <a:extLst>
              <a:ext uri="{FF2B5EF4-FFF2-40B4-BE49-F238E27FC236}">
                <a16:creationId xmlns:a16="http://schemas.microsoft.com/office/drawing/2014/main" xmlns="" id="{FECF24C2-64A2-F74C-8384-C361BFB61EA1}"/>
              </a:ext>
            </a:extLst>
          </p:cNvPr>
          <p:cNvSpPr/>
          <p:nvPr/>
        </p:nvSpPr>
        <p:spPr>
          <a:xfrm>
            <a:off x="2581275" y="4114800"/>
            <a:ext cx="9610725" cy="1384300"/>
          </a:xfrm>
          <a:prstGeom prst="rect">
            <a:avLst/>
          </a:prstGeom>
        </p:spPr>
        <p:txBody>
          <a:bodyPr>
            <a:spAutoFit/>
          </a:bodyPr>
          <a:lstStyle/>
          <a:p>
            <a:pPr>
              <a:defRPr/>
            </a:pPr>
            <a:endParaRPr lang="en-GB" sz="2800" dirty="0">
              <a:solidFill>
                <a:schemeClr val="accent6"/>
              </a:solidFill>
            </a:endParaRPr>
          </a:p>
          <a:p>
            <a:pPr>
              <a:defRPr/>
            </a:pPr>
            <a:r>
              <a:rPr lang="el-GR" sz="2800" dirty="0">
                <a:solidFill>
                  <a:srgbClr val="002060"/>
                </a:solidFill>
              </a:rPr>
              <a:t>Σκεφτούμε</a:t>
            </a:r>
            <a:r>
              <a:rPr lang="en-GB" sz="2800" dirty="0">
                <a:solidFill>
                  <a:srgbClr val="002060"/>
                </a:solidFill>
              </a:rPr>
              <a:t> </a:t>
            </a:r>
            <a:r>
              <a:rPr lang="el-GR" sz="2800" dirty="0">
                <a:solidFill>
                  <a:srgbClr val="002060"/>
                </a:solidFill>
              </a:rPr>
              <a:t>τη διαφορά μεταξύ της εργασίας στο παρελθόν, στη σύγχρονη εποχή και στο μέλλον.</a:t>
            </a:r>
            <a:endParaRPr lang="en-GB" sz="2800" dirty="0">
              <a:solidFill>
                <a:srgbClr val="002060"/>
              </a:solidFill>
            </a:endParaRPr>
          </a:p>
        </p:txBody>
      </p:sp>
      <p:sp>
        <p:nvSpPr>
          <p:cNvPr id="20487" name="TextBox 9">
            <a:extLst>
              <a:ext uri="{FF2B5EF4-FFF2-40B4-BE49-F238E27FC236}">
                <a16:creationId xmlns:a16="http://schemas.microsoft.com/office/drawing/2014/main" xmlns="" id="{24EF665C-9F1A-B64B-976D-CF446C0C4043}"/>
              </a:ext>
            </a:extLst>
          </p:cNvPr>
          <p:cNvSpPr txBox="1">
            <a:spLocks noChangeArrowheads="1"/>
          </p:cNvSpPr>
          <p:nvPr/>
        </p:nvSpPr>
        <p:spPr bwMode="auto">
          <a:xfrm>
            <a:off x="2560637" y="3429000"/>
            <a:ext cx="9652000" cy="12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nSpc>
                <a:spcPct val="107000"/>
              </a:lnSpc>
              <a:spcAft>
                <a:spcPts val="800"/>
              </a:spcAft>
              <a:buFont typeface="Arial" panose="020B0604020202020204" pitchFamily="34" charset="0"/>
              <a:buNone/>
            </a:pPr>
            <a:r>
              <a:rPr lang="el-GR" altLang="sv-SE" dirty="0" err="1">
                <a:solidFill>
                  <a:schemeClr val="tx1"/>
                </a:solidFill>
                <a:latin typeface="Calibri" panose="020F0502020204030204" pitchFamily="34" charset="0"/>
              </a:rPr>
              <a:t>Αναλογιστο</a:t>
            </a:r>
            <a:r>
              <a:rPr lang="en-GB" altLang="sv-SE" dirty="0">
                <a:solidFill>
                  <a:schemeClr val="tx1"/>
                </a:solidFill>
                <a:latin typeface="Calibri" panose="020F0502020204030204" pitchFamily="34" charset="0"/>
              </a:rPr>
              <a:t>ύ</a:t>
            </a:r>
            <a:r>
              <a:rPr lang="el-GR" altLang="sv-SE" dirty="0">
                <a:solidFill>
                  <a:schemeClr val="tx1"/>
                </a:solidFill>
                <a:latin typeface="Calibri" panose="020F0502020204030204" pitchFamily="34" charset="0"/>
              </a:rPr>
              <a:t>με τη θέση των γυναικών στο χώρο </a:t>
            </a:r>
            <a:r>
              <a:rPr lang="el-GR" altLang="sv-SE" dirty="0" smtClean="0">
                <a:solidFill>
                  <a:schemeClr val="tx1"/>
                </a:solidFill>
                <a:latin typeface="Calibri" panose="020F0502020204030204" pitchFamily="34" charset="0"/>
              </a:rPr>
              <a:t>εργασίας.</a:t>
            </a:r>
            <a:endParaRPr lang="sv-SE" altLang="sv-SE" dirty="0">
              <a:solidFill>
                <a:schemeClr val="tx1"/>
              </a:solidFill>
              <a:latin typeface="Calibri" panose="020F0502020204030204" pitchFamily="34" charset="0"/>
            </a:endParaRPr>
          </a:p>
          <a:p>
            <a:pPr>
              <a:lnSpc>
                <a:spcPct val="107000"/>
              </a:lnSpc>
              <a:spcAft>
                <a:spcPts val="800"/>
              </a:spcAft>
              <a:buFont typeface="Arial" panose="020B0604020202020204" pitchFamily="34" charset="0"/>
              <a:buNone/>
            </a:pPr>
            <a:endParaRPr lang="sv-SE" altLang="sv-SE"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2" name="Picture 3">
            <a:extLst>
              <a:ext uri="{FF2B5EF4-FFF2-40B4-BE49-F238E27FC236}">
                <a16:creationId xmlns:a16="http://schemas.microsoft.com/office/drawing/2014/main" xmlns="" id="{4A9EB43D-6686-7C48-931D-46A7C5D25E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06" y="-417347"/>
            <a:ext cx="12192000" cy="827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xmlns="" id="{AFDF513D-2B99-2A4F-BC72-D55B8EFA6A12}"/>
              </a:ext>
            </a:extLst>
          </p:cNvPr>
          <p:cNvSpPr/>
          <p:nvPr/>
        </p:nvSpPr>
        <p:spPr>
          <a:xfrm>
            <a:off x="3019425" y="854075"/>
            <a:ext cx="5614988" cy="4648200"/>
          </a:xfrm>
          <a:prstGeom prst="ellipse">
            <a:avLst/>
          </a:prstGeom>
          <a:solidFill>
            <a:schemeClr val="tx1">
              <a:alpha val="66000"/>
            </a:schemeClr>
          </a:solidFill>
          <a:ln w="171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2800" dirty="0">
              <a:solidFill>
                <a:prstClr val="white"/>
              </a:solidFill>
            </a:endParaRPr>
          </a:p>
        </p:txBody>
      </p:sp>
      <p:sp>
        <p:nvSpPr>
          <p:cNvPr id="2" name="Rectangle 1">
            <a:extLst>
              <a:ext uri="{FF2B5EF4-FFF2-40B4-BE49-F238E27FC236}">
                <a16:creationId xmlns:a16="http://schemas.microsoft.com/office/drawing/2014/main" xmlns="" id="{A172E76E-0A11-D74D-A2C8-3F950A580237}"/>
              </a:ext>
            </a:extLst>
          </p:cNvPr>
          <p:cNvSpPr/>
          <p:nvPr/>
        </p:nvSpPr>
        <p:spPr>
          <a:xfrm>
            <a:off x="182563" y="2422525"/>
            <a:ext cx="12192000" cy="2554545"/>
          </a:xfrm>
          <a:prstGeom prst="rect">
            <a:avLst/>
          </a:prstGeom>
        </p:spPr>
        <p:txBody>
          <a:bodyPr>
            <a:spAutoFit/>
          </a:bodyPr>
          <a:lstStyle/>
          <a:p>
            <a:pPr algn="ctr" eaLnBrk="1" fontAlgn="auto" hangingPunct="1">
              <a:spcBef>
                <a:spcPts val="0"/>
              </a:spcBef>
              <a:spcAft>
                <a:spcPts val="0"/>
              </a:spcAft>
              <a:defRPr/>
            </a:pPr>
            <a:r>
              <a:rPr lang="el-GR" sz="8000" b="1" spc="300" dirty="0">
                <a:solidFill>
                  <a:srgbClr val="FFFF00"/>
                </a:solidFill>
                <a:latin typeface="+mn-lt"/>
              </a:rPr>
              <a:t>«ΕΡΓΑΣΙΑ &amp; ΒΙΟΜΗΧΑΝΙΑ»</a:t>
            </a:r>
            <a:endParaRPr lang="en-GB" sz="8000" b="1" spc="300" dirty="0">
              <a:solidFill>
                <a:srgbClr val="FFFF00"/>
              </a:solidFill>
              <a:latin typeface="+mn-lt"/>
            </a:endParaRPr>
          </a:p>
        </p:txBody>
      </p:sp>
      <p:pic>
        <p:nvPicPr>
          <p:cNvPr id="51205" name="Picture 5">
            <a:extLst>
              <a:ext uri="{FF2B5EF4-FFF2-40B4-BE49-F238E27FC236}">
                <a16:creationId xmlns:a16="http://schemas.microsoft.com/office/drawing/2014/main" xmlns="" id="{6C9EB623-3E9F-564A-B0A7-8AB6552FDCA2}"/>
              </a:ext>
            </a:extLst>
          </p:cNvPr>
          <p:cNvPicPr>
            <a:picLocks noChangeAspect="1"/>
          </p:cNvPicPr>
          <p:nvPr/>
        </p:nvPicPr>
        <p:blipFill>
          <a:blip r:embed="rId4" cstate="print">
            <a:extLst>
              <a:ext uri="{28A0092B-C50C-407E-A947-70E740481C1C}">
                <a14:useLocalDpi xmlns:a14="http://schemas.microsoft.com/office/drawing/2010/main" val="0"/>
              </a:ext>
            </a:extLst>
          </a:blip>
          <a:srcRect b="67455"/>
          <a:stretch>
            <a:fillRect/>
          </a:stretch>
        </p:blipFill>
        <p:spPr bwMode="auto">
          <a:xfrm>
            <a:off x="4430713" y="1355725"/>
            <a:ext cx="27908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10">
            <a:extLst>
              <a:ext uri="{FF2B5EF4-FFF2-40B4-BE49-F238E27FC236}">
                <a16:creationId xmlns:a16="http://schemas.microsoft.com/office/drawing/2014/main" xmlns="" id="{0904F9B8-8E5B-5340-82EE-3AC5E7CFC9FC}"/>
              </a:ext>
            </a:extLst>
          </p:cNvPr>
          <p:cNvPicPr>
            <a:picLocks noChangeAspect="1"/>
          </p:cNvPicPr>
          <p:nvPr/>
        </p:nvPicPr>
        <p:blipFill>
          <a:blip r:embed="rId3" cstate="print">
            <a:extLst>
              <a:ext uri="{28A0092B-C50C-407E-A947-70E740481C1C}">
                <a14:useLocalDpi xmlns:a14="http://schemas.microsoft.com/office/drawing/2010/main" val="0"/>
              </a:ext>
            </a:extLst>
          </a:blip>
          <a:srcRect l="27950" t="26988"/>
          <a:stretch>
            <a:fillRect/>
          </a:stretch>
        </p:blipFill>
        <p:spPr bwMode="auto">
          <a:xfrm>
            <a:off x="-26988" y="-26988"/>
            <a:ext cx="2800351"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a:extLst>
              <a:ext uri="{FF2B5EF4-FFF2-40B4-BE49-F238E27FC236}">
                <a16:creationId xmlns:a16="http://schemas.microsoft.com/office/drawing/2014/main" xmlns="" id="{C2A2AEB3-2B90-D849-98D5-76E2EE3F1B9A}"/>
              </a:ext>
            </a:extLst>
          </p:cNvPr>
          <p:cNvSpPr>
            <a:spLocks noGrp="1"/>
          </p:cNvSpPr>
          <p:nvPr>
            <p:ph type="title"/>
          </p:nvPr>
        </p:nvSpPr>
        <p:spPr>
          <a:xfrm>
            <a:off x="455613" y="523875"/>
            <a:ext cx="11356975" cy="3516313"/>
          </a:xfrm>
        </p:spPr>
        <p:txBody>
          <a:bodyPr/>
          <a:lstStyle/>
          <a:p>
            <a:pPr eaLnBrk="1" hangingPunct="1"/>
            <a:r>
              <a:rPr lang="en-GB" altLang="en-US">
                <a:solidFill>
                  <a:schemeClr val="tx1"/>
                </a:solidFill>
              </a:rPr>
              <a:t>                                 </a:t>
            </a:r>
            <a:br>
              <a:rPr lang="en-GB" altLang="en-US">
                <a:solidFill>
                  <a:schemeClr val="tx1"/>
                </a:solidFill>
              </a:rPr>
            </a:br>
            <a:endParaRPr lang="en-GB" altLang="en-US">
              <a:solidFill>
                <a:schemeClr val="tx1"/>
              </a:solidFill>
            </a:endParaRPr>
          </a:p>
        </p:txBody>
      </p:sp>
      <p:sp>
        <p:nvSpPr>
          <p:cNvPr id="4" name="Content Placeholder 3">
            <a:extLst>
              <a:ext uri="{FF2B5EF4-FFF2-40B4-BE49-F238E27FC236}">
                <a16:creationId xmlns:a16="http://schemas.microsoft.com/office/drawing/2014/main" xmlns="" id="{FE266D41-A5F4-E24A-B921-6A0415042C91}"/>
              </a:ext>
            </a:extLst>
          </p:cNvPr>
          <p:cNvSpPr txBox="1">
            <a:spLocks noGrp="1"/>
          </p:cNvSpPr>
          <p:nvPr>
            <p:ph idx="1"/>
          </p:nvPr>
        </p:nvSpPr>
        <p:spPr>
          <a:xfrm>
            <a:off x="182881" y="2449569"/>
            <a:ext cx="12225338" cy="3670300"/>
          </a:xfrm>
        </p:spPr>
        <p:txBody>
          <a:bodyPr rtlCol="0">
            <a:spAutoFit/>
          </a:bodyPr>
          <a:lstStyle/>
          <a:p>
            <a:pPr marL="0" indent="0" eaLnBrk="1" fontAlgn="auto" hangingPunct="1">
              <a:spcAft>
                <a:spcPts val="0"/>
              </a:spcAft>
              <a:buClr>
                <a:srgbClr val="F04E2E"/>
              </a:buClr>
              <a:buFont typeface="Arial" panose="020B0604020202020204" pitchFamily="34" charset="0"/>
              <a:buNone/>
              <a:defRPr/>
            </a:pPr>
            <a:endParaRPr lang="en-GB" dirty="0"/>
          </a:p>
          <a:p>
            <a:pPr marL="536575" indent="-536575" eaLnBrk="1" fontAlgn="auto" hangingPunct="1">
              <a:spcAft>
                <a:spcPts val="0"/>
              </a:spcAft>
              <a:buClr>
                <a:srgbClr val="F04E2E"/>
              </a:buClr>
              <a:buFont typeface="Wingdings" panose="05000000000000000000" pitchFamily="2" charset="2"/>
              <a:buChar char="q"/>
              <a:defRPr/>
            </a:pPr>
            <a:r>
              <a:rPr lang="el-GR" sz="3200" dirty="0"/>
              <a:t>Τι μάθαμε για την </a:t>
            </a:r>
            <a:r>
              <a:rPr lang="el-GR" sz="3200" dirty="0">
                <a:effectLst>
                  <a:outerShdw blurRad="38100" dist="38100" dir="2700000" algn="tl">
                    <a:srgbClr val="000000">
                      <a:alpha val="43137"/>
                    </a:srgbClr>
                  </a:outerShdw>
                </a:effectLst>
              </a:rPr>
              <a:t>«Εργασία &amp; Βιομηχανία» </a:t>
            </a:r>
            <a:r>
              <a:rPr lang="el-GR" sz="3200" dirty="0"/>
              <a:t>που δεν είχαμε σκεφτεί πριν; </a:t>
            </a:r>
            <a:endParaRPr lang="en-GB" sz="3200" dirty="0"/>
          </a:p>
          <a:p>
            <a:pPr marL="0" indent="0" eaLnBrk="1" fontAlgn="auto" hangingPunct="1">
              <a:spcAft>
                <a:spcPts val="0"/>
              </a:spcAft>
              <a:buClr>
                <a:srgbClr val="F04E2E"/>
              </a:buClr>
              <a:buFont typeface="Arial" panose="020B0604020202020204" pitchFamily="34" charset="0"/>
              <a:buNone/>
              <a:defRPr/>
            </a:pPr>
            <a:endParaRPr lang="en-GB" sz="1200" dirty="0">
              <a:solidFill>
                <a:schemeClr val="accent6"/>
              </a:solidFill>
            </a:endParaRPr>
          </a:p>
          <a:p>
            <a:pPr marL="536575" indent="-536575" eaLnBrk="1" fontAlgn="auto" hangingPunct="1">
              <a:spcAft>
                <a:spcPts val="0"/>
              </a:spcAft>
              <a:buClr>
                <a:srgbClr val="F04E2E"/>
              </a:buClr>
              <a:buFont typeface="Wingdings" panose="05000000000000000000" pitchFamily="2" charset="2"/>
              <a:buChar char="q"/>
              <a:defRPr/>
            </a:pPr>
            <a:r>
              <a:rPr lang="el-GR" sz="3200" b="1" dirty="0">
                <a:solidFill>
                  <a:srgbClr val="002060"/>
                </a:solidFill>
              </a:rPr>
              <a:t>Τι σας άρεσε περισσότερο σε αυτή την ενότητα; </a:t>
            </a:r>
            <a:endParaRPr lang="en-GB" sz="3200" b="1" dirty="0">
              <a:solidFill>
                <a:srgbClr val="002060"/>
              </a:solidFill>
            </a:endParaRPr>
          </a:p>
          <a:p>
            <a:pPr marL="0" indent="0" eaLnBrk="1" fontAlgn="auto" hangingPunct="1">
              <a:spcAft>
                <a:spcPts val="0"/>
              </a:spcAft>
              <a:buClr>
                <a:srgbClr val="F04E2E"/>
              </a:buClr>
              <a:buFont typeface="Arial" panose="020B0604020202020204" pitchFamily="34" charset="0"/>
              <a:buNone/>
              <a:defRPr/>
            </a:pPr>
            <a:endParaRPr lang="en-GB" sz="1200" dirty="0"/>
          </a:p>
          <a:p>
            <a:pPr marL="536575" indent="-536575" eaLnBrk="1" fontAlgn="auto" hangingPunct="1">
              <a:spcAft>
                <a:spcPts val="0"/>
              </a:spcAft>
              <a:buClr>
                <a:srgbClr val="F04E2E"/>
              </a:buClr>
              <a:buFont typeface="Wingdings" panose="05000000000000000000" pitchFamily="2" charset="2"/>
              <a:buChar char="q"/>
              <a:defRPr/>
            </a:pPr>
            <a:r>
              <a:rPr lang="el-GR" sz="3200" dirty="0"/>
              <a:t>Τι ήταν πιο ενδιαφέρον βλέποντας αυτό το θέμα με  </a:t>
            </a:r>
            <a:br>
              <a:rPr lang="el-GR" sz="3200" dirty="0"/>
            </a:br>
            <a:r>
              <a:rPr lang="el-GR" sz="3200" dirty="0"/>
              <a:t>έναν καινούριο και βαθύτερο τρόπο; </a:t>
            </a:r>
            <a:endParaRPr lang="en-GB" sz="3200" dirty="0"/>
          </a:p>
        </p:txBody>
      </p:sp>
      <p:sp>
        <p:nvSpPr>
          <p:cNvPr id="53253" name="Title 1">
            <a:extLst>
              <a:ext uri="{FF2B5EF4-FFF2-40B4-BE49-F238E27FC236}">
                <a16:creationId xmlns:a16="http://schemas.microsoft.com/office/drawing/2014/main" xmlns="" id="{A9DF4882-C1ED-C341-8E83-63FF0E90A3CA}"/>
              </a:ext>
            </a:extLst>
          </p:cNvPr>
          <p:cNvSpPr txBox="1">
            <a:spLocks/>
          </p:cNvSpPr>
          <p:nvPr/>
        </p:nvSpPr>
        <p:spPr bwMode="auto">
          <a:xfrm>
            <a:off x="573088" y="681038"/>
            <a:ext cx="113569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spcBef>
                <a:spcPct val="0"/>
              </a:spcBef>
              <a:buClrTx/>
              <a:buFontTx/>
              <a:buNone/>
            </a:pPr>
            <a:r>
              <a:rPr lang="en-GB" altLang="en-US" sz="4400">
                <a:solidFill>
                  <a:schemeClr val="tx1"/>
                </a:solidFill>
              </a:rPr>
              <a:t>                                 </a:t>
            </a:r>
            <a:br>
              <a:rPr lang="en-GB" altLang="en-US" sz="4400">
                <a:solidFill>
                  <a:schemeClr val="tx1"/>
                </a:solidFill>
              </a:rPr>
            </a:br>
            <a:endParaRPr lang="en-GB" altLang="en-US" sz="4400">
              <a:solidFill>
                <a:schemeClr val="tx1"/>
              </a:solidFill>
            </a:endParaRPr>
          </a:p>
        </p:txBody>
      </p:sp>
      <p:pic>
        <p:nvPicPr>
          <p:cNvPr id="53254" name="Picture 2">
            <a:extLst>
              <a:ext uri="{FF2B5EF4-FFF2-40B4-BE49-F238E27FC236}">
                <a16:creationId xmlns:a16="http://schemas.microsoft.com/office/drawing/2014/main" xmlns="" id="{E90C95C5-D657-6349-970D-97CA20BDA685}"/>
              </a:ext>
            </a:extLst>
          </p:cNvPr>
          <p:cNvPicPr>
            <a:picLocks noChangeAspect="1"/>
          </p:cNvPicPr>
          <p:nvPr/>
        </p:nvPicPr>
        <p:blipFill>
          <a:blip r:embed="rId4" cstate="print">
            <a:extLst>
              <a:ext uri="{28A0092B-C50C-407E-A947-70E740481C1C}">
                <a14:useLocalDpi xmlns:a14="http://schemas.microsoft.com/office/drawing/2010/main" val="0"/>
              </a:ext>
            </a:extLst>
          </a:blip>
          <a:srcRect l="14365" t="6381"/>
          <a:stretch>
            <a:fillRect/>
          </a:stretch>
        </p:blipFill>
        <p:spPr bwMode="auto">
          <a:xfrm>
            <a:off x="-26988" y="-26988"/>
            <a:ext cx="2587626"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6">
            <a:extLst>
              <a:ext uri="{FF2B5EF4-FFF2-40B4-BE49-F238E27FC236}">
                <a16:creationId xmlns:a16="http://schemas.microsoft.com/office/drawing/2014/main" xmlns="" id="{664558A8-EDEF-DE42-A330-CE5BE6CB8E6D}"/>
              </a:ext>
            </a:extLst>
          </p:cNvPr>
          <p:cNvPicPr>
            <a:picLocks noChangeAspect="1"/>
          </p:cNvPicPr>
          <p:nvPr/>
        </p:nvPicPr>
        <p:blipFill>
          <a:blip r:embed="rId5" cstate="print">
            <a:extLst>
              <a:ext uri="{28A0092B-C50C-407E-A947-70E740481C1C}">
                <a14:useLocalDpi xmlns:a14="http://schemas.microsoft.com/office/drawing/2010/main" val="0"/>
              </a:ext>
            </a:extLst>
          </a:blip>
          <a:srcRect r="30688" b="71268"/>
          <a:stretch>
            <a:fillRect/>
          </a:stretch>
        </p:blipFill>
        <p:spPr bwMode="auto">
          <a:xfrm>
            <a:off x="10745788" y="6248400"/>
            <a:ext cx="1479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7">
            <a:extLst>
              <a:ext uri="{FF2B5EF4-FFF2-40B4-BE49-F238E27FC236}">
                <a16:creationId xmlns:a16="http://schemas.microsoft.com/office/drawing/2014/main" xmlns="" id="{E4E26733-13CA-7F4A-9822-617500EDB8F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0450" y="239713"/>
            <a:ext cx="333533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a:extLst>
              <a:ext uri="{FF2B5EF4-FFF2-40B4-BE49-F238E27FC236}">
                <a16:creationId xmlns:a16="http://schemas.microsoft.com/office/drawing/2014/main" xmlns="" id="{6BF96D9B-E7BF-7E4D-A7E1-29DEC6F9360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62952" y="5055953"/>
            <a:ext cx="31337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12">
            <a:extLst>
              <a:ext uri="{FF2B5EF4-FFF2-40B4-BE49-F238E27FC236}">
                <a16:creationId xmlns:a16="http://schemas.microsoft.com/office/drawing/2014/main" xmlns="" id="{266320DC-BB5F-CB4F-87B3-BC40A3142A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4413" y="917575"/>
            <a:ext cx="5083175"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itle 1">
            <a:extLst>
              <a:ext uri="{FF2B5EF4-FFF2-40B4-BE49-F238E27FC236}">
                <a16:creationId xmlns:a16="http://schemas.microsoft.com/office/drawing/2014/main" xmlns="" id="{03454BC0-6693-4746-9D3A-75CB59DC5635}"/>
              </a:ext>
            </a:extLst>
          </p:cNvPr>
          <p:cNvSpPr>
            <a:spLocks noGrp="1"/>
          </p:cNvSpPr>
          <p:nvPr>
            <p:ph type="title"/>
          </p:nvPr>
        </p:nvSpPr>
        <p:spPr>
          <a:xfrm>
            <a:off x="455613" y="523875"/>
            <a:ext cx="11356975" cy="3516313"/>
          </a:xfrm>
        </p:spPr>
        <p:txBody>
          <a:bodyPr/>
          <a:lstStyle/>
          <a:p>
            <a:pPr eaLnBrk="1" hangingPunct="1"/>
            <a:r>
              <a:rPr lang="en-GB" altLang="en-US">
                <a:solidFill>
                  <a:schemeClr val="tx1"/>
                </a:solidFill>
              </a:rPr>
              <a:t>                  www.getcreativewithart.org</a:t>
            </a:r>
          </a:p>
        </p:txBody>
      </p:sp>
      <p:sp>
        <p:nvSpPr>
          <p:cNvPr id="55300" name="Content Placeholder 3">
            <a:extLst>
              <a:ext uri="{FF2B5EF4-FFF2-40B4-BE49-F238E27FC236}">
                <a16:creationId xmlns:a16="http://schemas.microsoft.com/office/drawing/2014/main" xmlns="" id="{897A9397-26B6-2A4A-933D-7B8E8BFCB5A7}"/>
              </a:ext>
            </a:extLst>
          </p:cNvPr>
          <p:cNvSpPr>
            <a:spLocks noGrp="1"/>
          </p:cNvSpPr>
          <p:nvPr>
            <p:ph idx="1"/>
          </p:nvPr>
        </p:nvSpPr>
        <p:spPr>
          <a:xfrm>
            <a:off x="442913" y="2101850"/>
            <a:ext cx="11225212" cy="203200"/>
          </a:xfrm>
        </p:spPr>
        <p:txBody>
          <a:bodyPr>
            <a:spAutoFit/>
          </a:bodyPr>
          <a:lstStyle/>
          <a:p>
            <a:pPr marL="0" indent="0" eaLnBrk="1" hangingPunct="1">
              <a:buClr>
                <a:srgbClr val="F04E2E"/>
              </a:buClr>
              <a:buFont typeface="Arial" panose="020B0604020202020204" pitchFamily="34" charset="0"/>
              <a:buNone/>
            </a:pPr>
            <a:r>
              <a:rPr lang="en-GB" altLang="en-US" sz="800"/>
              <a:t>*</a:t>
            </a:r>
          </a:p>
        </p:txBody>
      </p:sp>
      <p:pic>
        <p:nvPicPr>
          <p:cNvPr id="55301" name="Picture 2">
            <a:extLst>
              <a:ext uri="{FF2B5EF4-FFF2-40B4-BE49-F238E27FC236}">
                <a16:creationId xmlns:a16="http://schemas.microsoft.com/office/drawing/2014/main" xmlns="" id="{67195B9D-03F9-FA44-8828-84FAADED03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6538" y="2636838"/>
            <a:ext cx="645001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8">
            <a:extLst>
              <a:ext uri="{FF2B5EF4-FFF2-40B4-BE49-F238E27FC236}">
                <a16:creationId xmlns:a16="http://schemas.microsoft.com/office/drawing/2014/main" xmlns="" id="{6827B8C9-0530-8C40-8637-EA8307A9F51A}"/>
              </a:ext>
            </a:extLst>
          </p:cNvPr>
          <p:cNvSpPr txBox="1">
            <a:spLocks noChangeArrowheads="1"/>
          </p:cNvSpPr>
          <p:nvPr/>
        </p:nvSpPr>
        <p:spPr bwMode="auto">
          <a:xfrm>
            <a:off x="1233488" y="5680075"/>
            <a:ext cx="949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i="1">
                <a:solidFill>
                  <a:schemeClr val="tx1"/>
                </a:solidFill>
                <a:latin typeface="Calibri" panose="020F0502020204030204" pitchFamily="34" charset="0"/>
              </a:rPr>
              <a:t>  Produced with funding from the European Commission’s Erasmus+ Program </a:t>
            </a:r>
          </a:p>
        </p:txBody>
      </p:sp>
      <p:pic>
        <p:nvPicPr>
          <p:cNvPr id="55303" name="Picture 11">
            <a:extLst>
              <a:ext uri="{FF2B5EF4-FFF2-40B4-BE49-F238E27FC236}">
                <a16:creationId xmlns:a16="http://schemas.microsoft.com/office/drawing/2014/main" xmlns="" id="{F26BAC19-1D5A-1742-AA2B-D39A50FB08A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4113" y="5594350"/>
            <a:ext cx="16795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3">
            <a:extLst>
              <a:ext uri="{FF2B5EF4-FFF2-40B4-BE49-F238E27FC236}">
                <a16:creationId xmlns:a16="http://schemas.microsoft.com/office/drawing/2014/main" xmlns="" id="{B177DDF6-36FD-9C48-9893-6946F8B808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41363"/>
            <a:ext cx="12192000" cy="827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xmlns="" id="{C42B5100-13A5-2E40-948E-A5166C69C0DC}"/>
              </a:ext>
            </a:extLst>
          </p:cNvPr>
          <p:cNvSpPr/>
          <p:nvPr/>
        </p:nvSpPr>
        <p:spPr>
          <a:xfrm>
            <a:off x="1508125" y="808038"/>
            <a:ext cx="8672513" cy="5232400"/>
          </a:xfrm>
          <a:prstGeom prst="ellipse">
            <a:avLst/>
          </a:prstGeom>
          <a:solidFill>
            <a:schemeClr val="tx1">
              <a:alpha val="66000"/>
            </a:schemeClr>
          </a:solidFill>
          <a:ln w="171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n-GB" sz="1400" dirty="0">
              <a:solidFill>
                <a:prstClr val="white"/>
              </a:solidFill>
            </a:endParaRPr>
          </a:p>
          <a:p>
            <a:pPr algn="ctr" eaLnBrk="1" fontAlgn="auto" hangingPunct="1">
              <a:spcBef>
                <a:spcPts val="0"/>
              </a:spcBef>
              <a:spcAft>
                <a:spcPts val="0"/>
              </a:spcAft>
              <a:defRPr/>
            </a:pPr>
            <a:endParaRPr lang="el-GR" sz="2800" dirty="0">
              <a:solidFill>
                <a:prstClr val="white"/>
              </a:solidFill>
            </a:endParaRPr>
          </a:p>
          <a:p>
            <a:pPr algn="ctr" eaLnBrk="1" fontAlgn="auto" hangingPunct="1">
              <a:spcBef>
                <a:spcPts val="0"/>
              </a:spcBef>
              <a:spcAft>
                <a:spcPts val="0"/>
              </a:spcAft>
              <a:defRPr/>
            </a:pPr>
            <a:endParaRPr lang="el-GR" sz="2800" dirty="0">
              <a:solidFill>
                <a:prstClr val="white"/>
              </a:solidFill>
            </a:endParaRPr>
          </a:p>
          <a:p>
            <a:pPr algn="ctr" eaLnBrk="1" fontAlgn="auto" hangingPunct="1">
              <a:spcBef>
                <a:spcPts val="0"/>
              </a:spcBef>
              <a:spcAft>
                <a:spcPts val="0"/>
              </a:spcAft>
              <a:defRPr/>
            </a:pPr>
            <a:endParaRPr lang="en-GB" sz="2800" dirty="0">
              <a:solidFill>
                <a:prstClr val="white"/>
              </a:solidFill>
            </a:endParaRPr>
          </a:p>
          <a:p>
            <a:pPr algn="ctr" eaLnBrk="1" fontAlgn="auto" hangingPunct="1">
              <a:spcBef>
                <a:spcPts val="0"/>
              </a:spcBef>
              <a:spcAft>
                <a:spcPts val="0"/>
              </a:spcAft>
              <a:defRPr/>
            </a:pPr>
            <a:r>
              <a:rPr lang="el-GR" sz="2800" b="1" dirty="0">
                <a:solidFill>
                  <a:prstClr val="white"/>
                </a:solidFill>
              </a:rPr>
              <a:t>ΑΣ ΜΟΙΡΑΣΤΟΥΜΕ ΤΙΣ ΣΚΕΨΕΙΣ ΜΑΣ</a:t>
            </a:r>
            <a:endParaRPr lang="en-GB" sz="2800" b="1" dirty="0">
              <a:solidFill>
                <a:prstClr val="white"/>
              </a:solidFill>
            </a:endParaRPr>
          </a:p>
        </p:txBody>
      </p:sp>
      <p:sp>
        <p:nvSpPr>
          <p:cNvPr id="2" name="Rectangle 1">
            <a:extLst>
              <a:ext uri="{FF2B5EF4-FFF2-40B4-BE49-F238E27FC236}">
                <a16:creationId xmlns:a16="http://schemas.microsoft.com/office/drawing/2014/main" xmlns="" id="{F23932B1-949B-CB41-92BD-EC902AD846D2}"/>
              </a:ext>
            </a:extLst>
          </p:cNvPr>
          <p:cNvSpPr/>
          <p:nvPr/>
        </p:nvSpPr>
        <p:spPr>
          <a:xfrm>
            <a:off x="2216944" y="2233752"/>
            <a:ext cx="7758112" cy="1938992"/>
          </a:xfrm>
          <a:prstGeom prst="rect">
            <a:avLst/>
          </a:prstGeom>
        </p:spPr>
        <p:txBody>
          <a:bodyPr>
            <a:spAutoFit/>
          </a:bodyPr>
          <a:lstStyle/>
          <a:p>
            <a:pPr algn="ctr" eaLnBrk="1" fontAlgn="auto" hangingPunct="1">
              <a:spcBef>
                <a:spcPts val="0"/>
              </a:spcBef>
              <a:spcAft>
                <a:spcPts val="0"/>
              </a:spcAft>
              <a:defRPr/>
            </a:pPr>
            <a:r>
              <a:rPr lang="el-GR" sz="4000" b="1" spc="300" dirty="0">
                <a:solidFill>
                  <a:schemeClr val="bg2"/>
                </a:solidFill>
              </a:rPr>
              <a:t>ΤΟ ΣΗΜΕΡΙΝΟ ΜΑΣ ΘΕΜΑ ΕΙΝΑΙ</a:t>
            </a:r>
            <a:endParaRPr lang="en-GB" sz="4000" b="1" spc="300" dirty="0">
              <a:solidFill>
                <a:schemeClr val="bg2"/>
              </a:solidFill>
            </a:endParaRPr>
          </a:p>
          <a:p>
            <a:pPr algn="ctr" eaLnBrk="1" fontAlgn="auto" hangingPunct="1">
              <a:spcBef>
                <a:spcPts val="0"/>
              </a:spcBef>
              <a:spcAft>
                <a:spcPts val="0"/>
              </a:spcAft>
              <a:defRPr/>
            </a:pPr>
            <a:r>
              <a:rPr lang="en-GB" sz="4000" b="1" spc="300" dirty="0">
                <a:solidFill>
                  <a:schemeClr val="bg2"/>
                </a:solidFill>
                <a:latin typeface="+mn-lt"/>
              </a:rPr>
              <a:t> </a:t>
            </a:r>
            <a:r>
              <a:rPr lang="el-GR" sz="4000" b="1" spc="300" dirty="0">
                <a:solidFill>
                  <a:srgbClr val="FFFF00"/>
                </a:solidFill>
                <a:latin typeface="+mn-lt"/>
              </a:rPr>
              <a:t>«ΕΡΓΑΣΙΑ ΚΑΙ ΒΙΟΜΗΧΑΝΙΑ»</a:t>
            </a:r>
            <a:endParaRPr lang="en-GB" sz="4000" b="1" spc="300" dirty="0">
              <a:solidFill>
                <a:srgbClr val="FFFF00"/>
              </a:solidFill>
              <a:latin typeface="+mn-lt"/>
            </a:endParaRPr>
          </a:p>
        </p:txBody>
      </p:sp>
      <p:pic>
        <p:nvPicPr>
          <p:cNvPr id="22533" name="Picture 8">
            <a:extLst>
              <a:ext uri="{FF2B5EF4-FFF2-40B4-BE49-F238E27FC236}">
                <a16:creationId xmlns:a16="http://schemas.microsoft.com/office/drawing/2014/main" xmlns="" id="{1A4EC248-4FFC-D549-826D-FF2AA5CE0902}"/>
              </a:ext>
            </a:extLst>
          </p:cNvPr>
          <p:cNvPicPr>
            <a:picLocks noChangeAspect="1"/>
          </p:cNvPicPr>
          <p:nvPr/>
        </p:nvPicPr>
        <p:blipFill>
          <a:blip r:embed="rId4" cstate="print">
            <a:extLst>
              <a:ext uri="{28A0092B-C50C-407E-A947-70E740481C1C}">
                <a14:useLocalDpi xmlns:a14="http://schemas.microsoft.com/office/drawing/2010/main" val="0"/>
              </a:ext>
            </a:extLst>
          </a:blip>
          <a:srcRect b="66656"/>
          <a:stretch>
            <a:fillRect/>
          </a:stretch>
        </p:blipFill>
        <p:spPr bwMode="auto">
          <a:xfrm>
            <a:off x="8088506" y="5060162"/>
            <a:ext cx="4405312"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extLst>
              <a:ext uri="{FF2B5EF4-FFF2-40B4-BE49-F238E27FC236}">
                <a16:creationId xmlns:a16="http://schemas.microsoft.com/office/drawing/2014/main" xmlns="" id="{CD0761C4-1138-A247-ACEB-DF65EDAFD0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1725" y="4329167"/>
            <a:ext cx="276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5">
            <a:extLst>
              <a:ext uri="{FF2B5EF4-FFF2-40B4-BE49-F238E27FC236}">
                <a16:creationId xmlns:a16="http://schemas.microsoft.com/office/drawing/2014/main" xmlns="" id="{FEFA9039-69D9-094B-96F3-9BFC2C2EA177}"/>
              </a:ext>
            </a:extLst>
          </p:cNvPr>
          <p:cNvPicPr>
            <a:picLocks noChangeAspect="1"/>
          </p:cNvPicPr>
          <p:nvPr/>
        </p:nvPicPr>
        <p:blipFill>
          <a:blip r:embed="rId6" cstate="print">
            <a:extLst>
              <a:ext uri="{28A0092B-C50C-407E-A947-70E740481C1C}">
                <a14:useLocalDpi xmlns:a14="http://schemas.microsoft.com/office/drawing/2010/main" val="0"/>
              </a:ext>
            </a:extLst>
          </a:blip>
          <a:srcRect b="67455"/>
          <a:stretch>
            <a:fillRect/>
          </a:stretch>
        </p:blipFill>
        <p:spPr bwMode="auto">
          <a:xfrm>
            <a:off x="4494213" y="1408113"/>
            <a:ext cx="279082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BEC959-B611-9349-A79D-64E84FF22FA6}"/>
              </a:ext>
            </a:extLst>
          </p:cNvPr>
          <p:cNvSpPr>
            <a:spLocks noGrp="1"/>
          </p:cNvSpPr>
          <p:nvPr>
            <p:ph type="title"/>
          </p:nvPr>
        </p:nvSpPr>
        <p:spPr>
          <a:xfrm>
            <a:off x="209384" y="0"/>
            <a:ext cx="11982616" cy="2071688"/>
          </a:xfrm>
        </p:spPr>
        <p:txBody>
          <a:bodyPr rtlCol="0">
            <a:noAutofit/>
          </a:bodyPr>
          <a:lstStyle/>
          <a:p>
            <a:pPr algn="just" eaLnBrk="1" fontAlgn="auto" hangingPunct="1">
              <a:spcAft>
                <a:spcPts val="0"/>
              </a:spcAft>
              <a:defRPr/>
            </a:pPr>
            <a:r>
              <a:rPr lang="en-GB" dirty="0"/>
              <a:t/>
            </a:r>
            <a:br>
              <a:rPr lang="en-GB" dirty="0"/>
            </a:br>
            <a:r>
              <a:rPr lang="el-GR" b="1" dirty="0">
                <a:effectLst>
                  <a:outerShdw blurRad="38100" dist="38100" dir="2700000" algn="tl">
                    <a:srgbClr val="000000">
                      <a:alpha val="43137"/>
                    </a:srgbClr>
                  </a:outerShdw>
                </a:effectLst>
              </a:rPr>
              <a:t>Μερικές ΣΚΕΨΕΙΣ </a:t>
            </a:r>
            <a:r>
              <a:rPr lang="el-GR" b="1" dirty="0">
                <a:solidFill>
                  <a:schemeClr val="tx1"/>
                </a:solidFill>
                <a:effectLst>
                  <a:outerShdw blurRad="38100" dist="38100" dir="2700000" algn="tl">
                    <a:srgbClr val="000000">
                      <a:alpha val="43137"/>
                    </a:srgbClr>
                  </a:outerShdw>
                </a:effectLst>
              </a:rPr>
              <a:t>σχετικά με </a:t>
            </a:r>
            <a:r>
              <a:rPr lang="el-GR" b="1" dirty="0" smtClean="0">
                <a:solidFill>
                  <a:schemeClr val="tx1"/>
                </a:solidFill>
                <a:effectLst>
                  <a:outerShdw blurRad="38100" dist="38100" dir="2700000" algn="tl">
                    <a:srgbClr val="000000">
                      <a:alpha val="43137"/>
                    </a:srgbClr>
                  </a:outerShdw>
                </a:effectLst>
              </a:rPr>
              <a:t>την </a:t>
            </a:r>
            <a:r>
              <a:rPr lang="el-GR" b="1" i="1" dirty="0">
                <a:solidFill>
                  <a:srgbClr val="002060"/>
                </a:solidFill>
                <a:effectLst>
                  <a:outerShdw blurRad="38100" dist="38100" dir="2700000" algn="tl">
                    <a:srgbClr val="000000">
                      <a:alpha val="43137"/>
                    </a:srgbClr>
                  </a:outerShdw>
                </a:effectLst>
              </a:rPr>
              <a:t>«</a:t>
            </a:r>
            <a:r>
              <a:rPr lang="el-GR" b="1" i="1" dirty="0">
                <a:solidFill>
                  <a:srgbClr val="002060"/>
                </a:solidFill>
              </a:rPr>
              <a:t>ΕΡΓΑΣΙΑ </a:t>
            </a:r>
            <a:r>
              <a:rPr lang="el-GR" b="1" i="1" dirty="0" smtClean="0">
                <a:solidFill>
                  <a:srgbClr val="002060"/>
                </a:solidFill>
              </a:rPr>
              <a:t>και τη </a:t>
            </a:r>
            <a:r>
              <a:rPr lang="el-GR" b="1" i="1" dirty="0">
                <a:solidFill>
                  <a:srgbClr val="002060"/>
                </a:solidFill>
              </a:rPr>
              <a:t>ΒΙΟΜΗΧΑΝΙΑ»</a:t>
            </a:r>
            <a:r>
              <a:rPr lang="en-GB" b="1" i="1" dirty="0">
                <a:solidFill>
                  <a:srgbClr val="002060"/>
                </a:solidFill>
              </a:rPr>
              <a:t>:</a:t>
            </a:r>
          </a:p>
        </p:txBody>
      </p:sp>
      <p:sp>
        <p:nvSpPr>
          <p:cNvPr id="24579" name="Content Placeholder 3">
            <a:extLst>
              <a:ext uri="{FF2B5EF4-FFF2-40B4-BE49-F238E27FC236}">
                <a16:creationId xmlns:a16="http://schemas.microsoft.com/office/drawing/2014/main" xmlns="" id="{C782CAB0-5C12-C64C-918D-92ACDD22C3AD}"/>
              </a:ext>
            </a:extLst>
          </p:cNvPr>
          <p:cNvSpPr>
            <a:spLocks noGrp="1"/>
          </p:cNvSpPr>
          <p:nvPr>
            <p:ph idx="1"/>
          </p:nvPr>
        </p:nvSpPr>
        <p:spPr>
          <a:xfrm>
            <a:off x="244475" y="1676400"/>
            <a:ext cx="11563212" cy="4898777"/>
          </a:xfrm>
        </p:spPr>
        <p:txBody>
          <a:bodyPr wrap="square">
            <a:spAutoFit/>
          </a:bodyPr>
          <a:lstStyle/>
          <a:p>
            <a:pPr marL="2365375" lvl="4" indent="-536575" eaLnBrk="1" hangingPunct="1">
              <a:buClr>
                <a:srgbClr val="F04E2E"/>
              </a:buClr>
              <a:buFont typeface="Wingdings" pitchFamily="2" charset="2"/>
              <a:buChar char="q"/>
            </a:pPr>
            <a:endParaRPr lang="en-GB" altLang="en-US" sz="2200" dirty="0"/>
          </a:p>
          <a:p>
            <a:pPr marL="536575" indent="-536575" algn="just" eaLnBrk="1" hangingPunct="1">
              <a:buClr>
                <a:srgbClr val="F04E2E"/>
              </a:buClr>
              <a:buFont typeface="Wingdings" pitchFamily="2" charset="2"/>
              <a:buChar char="q"/>
            </a:pPr>
            <a:r>
              <a:rPr lang="el-GR" altLang="en-US" sz="3200" dirty="0">
                <a:solidFill>
                  <a:srgbClr val="002060"/>
                </a:solidFill>
              </a:rPr>
              <a:t>Η εργασία είναι σημαντική, τόσο για την ανάπτυξη και την πρόοδο των </a:t>
            </a:r>
            <a:r>
              <a:rPr lang="el-GR" altLang="en-US" sz="3200" dirty="0" smtClean="0">
                <a:solidFill>
                  <a:srgbClr val="002060"/>
                </a:solidFill>
              </a:rPr>
              <a:t>κοινωνιών </a:t>
            </a:r>
            <a:r>
              <a:rPr lang="el-GR" altLang="en-US" sz="3200" dirty="0">
                <a:solidFill>
                  <a:srgbClr val="002060"/>
                </a:solidFill>
              </a:rPr>
              <a:t>όσο και σε προσωπικό επίπεδο.</a:t>
            </a:r>
            <a:endParaRPr lang="en-GB" altLang="en-US" sz="3200" dirty="0">
              <a:solidFill>
                <a:srgbClr val="002060"/>
              </a:solidFill>
            </a:endParaRPr>
          </a:p>
          <a:p>
            <a:pPr marL="536575" indent="-536575" algn="just" eaLnBrk="1" hangingPunct="1">
              <a:buClr>
                <a:srgbClr val="F04E2E"/>
              </a:buClr>
              <a:buFont typeface="Wingdings" pitchFamily="2" charset="2"/>
              <a:buChar char="q"/>
            </a:pPr>
            <a:r>
              <a:rPr lang="el-GR" altLang="en-US" sz="3200" dirty="0"/>
              <a:t>Όταν σκεφτόμαστε την εργασία και τη βιομηχανία, σκεφτόμαστε όλες τις διαφορετικές δουλειές που κάνουν οι άνθρωποι σε χώρους </a:t>
            </a:r>
            <a:r>
              <a:rPr lang="el-GR" altLang="en-US" sz="3200" dirty="0" smtClean="0"/>
              <a:t>εργασίας </a:t>
            </a:r>
            <a:r>
              <a:rPr lang="el-GR" altLang="en-US" sz="3200" dirty="0"/>
              <a:t>που περιλαμβάνουν σπίτια, εργοστάσια, γραφεία και σχολεία.</a:t>
            </a:r>
            <a:endParaRPr lang="en-GB" altLang="en-US" sz="3200" dirty="0"/>
          </a:p>
          <a:p>
            <a:pPr marL="536575" indent="-536575" algn="just" eaLnBrk="1" hangingPunct="1">
              <a:buClr>
                <a:srgbClr val="F04E2E"/>
              </a:buClr>
              <a:buFont typeface="Wingdings" pitchFamily="2" charset="2"/>
              <a:buChar char="q"/>
            </a:pPr>
            <a:r>
              <a:rPr lang="el-GR" altLang="en-US" sz="3200" dirty="0">
                <a:solidFill>
                  <a:srgbClr val="002060"/>
                </a:solidFill>
              </a:rPr>
              <a:t>Σύμφωνα με </a:t>
            </a:r>
            <a:r>
              <a:rPr lang="el-GR" altLang="en-US" sz="3200" dirty="0" smtClean="0">
                <a:solidFill>
                  <a:srgbClr val="002060"/>
                </a:solidFill>
              </a:rPr>
              <a:t>τον </a:t>
            </a:r>
            <a:r>
              <a:rPr lang="el-GR" altLang="en-US" sz="3200" dirty="0">
                <a:solidFill>
                  <a:srgbClr val="002060"/>
                </a:solidFill>
              </a:rPr>
              <a:t>νόμο, άνδρες και γυναίκες πρέπει να έχουν ίσα δικαιώματα στην αγορά εργασίας.</a:t>
            </a:r>
            <a:endParaRPr lang="en-GB" altLang="en-US" sz="3200" dirty="0">
              <a:solidFill>
                <a:srgbClr val="002060"/>
              </a:solidFill>
            </a:endParaRPr>
          </a:p>
          <a:p>
            <a:pPr marL="536575" indent="-536575" eaLnBrk="1" hangingPunct="1">
              <a:buClr>
                <a:srgbClr val="F04E2E"/>
              </a:buClr>
              <a:buFont typeface="Wingdings" pitchFamily="2" charset="2"/>
              <a:buChar char="q"/>
            </a:pPr>
            <a:endParaRPr lang="en-GB" alt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Content Placeholder 3">
            <a:extLst>
              <a:ext uri="{FF2B5EF4-FFF2-40B4-BE49-F238E27FC236}">
                <a16:creationId xmlns:a16="http://schemas.microsoft.com/office/drawing/2014/main" xmlns="" id="{AFF2585A-2FD3-CD49-99A2-063F91D18B7A}"/>
              </a:ext>
            </a:extLst>
          </p:cNvPr>
          <p:cNvSpPr>
            <a:spLocks noGrp="1"/>
          </p:cNvSpPr>
          <p:nvPr>
            <p:ph idx="1"/>
          </p:nvPr>
        </p:nvSpPr>
        <p:spPr>
          <a:xfrm>
            <a:off x="442913" y="2101850"/>
            <a:ext cx="11225212" cy="1106488"/>
          </a:xfrm>
        </p:spPr>
        <p:txBody>
          <a:bodyPr>
            <a:spAutoFit/>
          </a:bodyPr>
          <a:lstStyle/>
          <a:p>
            <a:pPr marL="536575" indent="-536575" eaLnBrk="1" hangingPunct="1">
              <a:buClr>
                <a:srgbClr val="F04E2E"/>
              </a:buClr>
              <a:buFont typeface="Wingdings" pitchFamily="2" charset="2"/>
              <a:buChar char="q"/>
            </a:pPr>
            <a:endParaRPr lang="en-GB" altLang="en-US" sz="3200" dirty="0"/>
          </a:p>
          <a:p>
            <a:pPr marL="536575" indent="-536575" eaLnBrk="1" hangingPunct="1">
              <a:buClr>
                <a:srgbClr val="F04E2E"/>
              </a:buClr>
              <a:buFont typeface="Wingdings" pitchFamily="2" charset="2"/>
              <a:buChar char="q"/>
            </a:pPr>
            <a:endParaRPr lang="en-GB" altLang="en-US" sz="3200" dirty="0"/>
          </a:p>
        </p:txBody>
      </p:sp>
      <p:pic>
        <p:nvPicPr>
          <p:cNvPr id="26627" name="Picture 2">
            <a:extLst>
              <a:ext uri="{FF2B5EF4-FFF2-40B4-BE49-F238E27FC236}">
                <a16:creationId xmlns:a16="http://schemas.microsoft.com/office/drawing/2014/main" xmlns="" id="{ACF93864-8DA4-EC4E-ADFE-1641648FDC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850" y="715963"/>
            <a:ext cx="5895975"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B8266F1A-E7B9-E345-8A3F-49A3D00EF79D}"/>
              </a:ext>
            </a:extLst>
          </p:cNvPr>
          <p:cNvSpPr/>
          <p:nvPr/>
        </p:nvSpPr>
        <p:spPr>
          <a:xfrm>
            <a:off x="1295400" y="669652"/>
            <a:ext cx="4867275" cy="4524315"/>
          </a:xfrm>
          <a:prstGeom prst="rect">
            <a:avLst/>
          </a:prstGeom>
        </p:spPr>
        <p:txBody>
          <a:bodyPr>
            <a:spAutoFit/>
          </a:bodyPr>
          <a:lstStyle/>
          <a:p>
            <a:pPr algn="ctr" eaLnBrk="1" fontAlgn="auto" hangingPunct="1">
              <a:spcBef>
                <a:spcPts val="0"/>
              </a:spcBef>
              <a:spcAft>
                <a:spcPts val="0"/>
              </a:spcAft>
              <a:defRPr/>
            </a:pPr>
            <a:r>
              <a:rPr lang="en-GB" sz="3600" dirty="0">
                <a:solidFill>
                  <a:srgbClr val="35372F"/>
                </a:solidFill>
                <a:latin typeface="Calibri Light" panose="020F0302020204030204"/>
              </a:rPr>
              <a:t>   </a:t>
            </a:r>
          </a:p>
          <a:p>
            <a:pPr algn="ctr" eaLnBrk="1" fontAlgn="auto" hangingPunct="1">
              <a:spcBef>
                <a:spcPts val="0"/>
              </a:spcBef>
              <a:spcAft>
                <a:spcPts val="0"/>
              </a:spcAft>
              <a:defRPr/>
            </a:pPr>
            <a:r>
              <a:rPr lang="el-GR" sz="3600" dirty="0">
                <a:solidFill>
                  <a:srgbClr val="35372F"/>
                </a:solidFill>
                <a:latin typeface="Calibri Light" panose="020F0302020204030204"/>
              </a:rPr>
              <a:t>Πώς οι</a:t>
            </a:r>
            <a:endParaRPr lang="en-GB" sz="3600" dirty="0">
              <a:solidFill>
                <a:srgbClr val="35372F"/>
              </a:solidFill>
              <a:latin typeface="Calibri Light" panose="020F0302020204030204"/>
            </a:endParaRPr>
          </a:p>
          <a:p>
            <a:pPr algn="ctr" eaLnBrk="1" fontAlgn="auto" hangingPunct="1">
              <a:spcBef>
                <a:spcPts val="0"/>
              </a:spcBef>
              <a:spcAft>
                <a:spcPts val="0"/>
              </a:spcAft>
              <a:defRPr/>
            </a:pPr>
            <a:r>
              <a:rPr lang="el-GR" sz="3600" b="1" dirty="0">
                <a:solidFill>
                  <a:srgbClr val="35372F"/>
                </a:solidFill>
                <a:effectLst>
                  <a:outerShdw blurRad="38100" dist="38100" dir="2700000" algn="tl">
                    <a:srgbClr val="000000">
                      <a:alpha val="43137"/>
                    </a:srgbClr>
                  </a:outerShdw>
                </a:effectLst>
                <a:latin typeface="Calibri Light" panose="020F0302020204030204"/>
              </a:rPr>
              <a:t>Καλλιτέχνες</a:t>
            </a:r>
            <a:r>
              <a:rPr lang="en-GB" sz="3600" dirty="0">
                <a:solidFill>
                  <a:srgbClr val="35372F"/>
                </a:solidFill>
                <a:latin typeface="Calibri Light" panose="020F0302020204030204"/>
              </a:rPr>
              <a:t> </a:t>
            </a:r>
          </a:p>
          <a:p>
            <a:pPr algn="ctr" eaLnBrk="1" fontAlgn="auto" hangingPunct="1">
              <a:spcBef>
                <a:spcPts val="0"/>
              </a:spcBef>
              <a:spcAft>
                <a:spcPts val="0"/>
              </a:spcAft>
              <a:defRPr/>
            </a:pPr>
            <a:r>
              <a:rPr lang="el-GR" sz="3600" dirty="0">
                <a:solidFill>
                  <a:srgbClr val="35372F"/>
                </a:solidFill>
                <a:latin typeface="Calibri Light" panose="020F0302020204030204"/>
              </a:rPr>
              <a:t>μπορεί να ερμηνεύουν την</a:t>
            </a:r>
            <a:endParaRPr lang="en-GB" sz="3600" dirty="0">
              <a:solidFill>
                <a:srgbClr val="35372F"/>
              </a:solidFill>
              <a:latin typeface="Calibri Light" panose="020F0302020204030204"/>
            </a:endParaRPr>
          </a:p>
          <a:p>
            <a:pPr algn="ctr" eaLnBrk="1" fontAlgn="auto" hangingPunct="1">
              <a:spcBef>
                <a:spcPts val="0"/>
              </a:spcBef>
              <a:spcAft>
                <a:spcPts val="0"/>
              </a:spcAft>
              <a:defRPr/>
            </a:pPr>
            <a:r>
              <a:rPr lang="el-GR" sz="3600" dirty="0">
                <a:solidFill>
                  <a:schemeClr val="accent1">
                    <a:lumMod val="75000"/>
                  </a:schemeClr>
                </a:solidFill>
                <a:latin typeface="Calibri Light" panose="020F0302020204030204"/>
              </a:rPr>
              <a:t>«ΕΡΓΑΣΙΑ </a:t>
            </a:r>
            <a:r>
              <a:rPr lang="el-GR" sz="3600" dirty="0" smtClean="0">
                <a:solidFill>
                  <a:schemeClr val="accent1">
                    <a:lumMod val="75000"/>
                  </a:schemeClr>
                </a:solidFill>
                <a:latin typeface="Calibri Light" panose="020F0302020204030204"/>
              </a:rPr>
              <a:t>ΚΑΙ ΒΙΟΜΗΧΑΝΙΑ</a:t>
            </a:r>
            <a:r>
              <a:rPr lang="el-GR" sz="3600" dirty="0">
                <a:solidFill>
                  <a:schemeClr val="accent1">
                    <a:lumMod val="75000"/>
                  </a:schemeClr>
                </a:solidFill>
                <a:latin typeface="Calibri Light" panose="020F0302020204030204"/>
              </a:rPr>
              <a:t>»</a:t>
            </a:r>
            <a:endParaRPr lang="en-GB" sz="3600" dirty="0">
              <a:solidFill>
                <a:schemeClr val="accent1">
                  <a:lumMod val="75000"/>
                </a:schemeClr>
              </a:solidFill>
              <a:latin typeface="Calibri Light" panose="020F0302020204030204"/>
            </a:endParaRPr>
          </a:p>
          <a:p>
            <a:pPr algn="ctr" eaLnBrk="1" fontAlgn="auto" hangingPunct="1">
              <a:spcBef>
                <a:spcPts val="0"/>
              </a:spcBef>
              <a:spcAft>
                <a:spcPts val="0"/>
              </a:spcAft>
              <a:defRPr/>
            </a:pPr>
            <a:r>
              <a:rPr lang="el-GR" sz="3600" dirty="0">
                <a:solidFill>
                  <a:srgbClr val="35372F"/>
                </a:solidFill>
                <a:effectLst>
                  <a:outerShdw blurRad="38100" dist="38100" dir="2700000" algn="tl">
                    <a:srgbClr val="000000">
                      <a:alpha val="43137"/>
                    </a:srgbClr>
                  </a:outerShdw>
                </a:effectLst>
                <a:latin typeface="Calibri Light" panose="020F0302020204030204"/>
              </a:rPr>
              <a:t>στα έργα Τέχνης; </a:t>
            </a:r>
            <a:endParaRPr lang="en-GB" sz="3600" dirty="0">
              <a:solidFill>
                <a:srgbClr val="35372F"/>
              </a:solidFill>
              <a:effectLst>
                <a:outerShdw blurRad="38100" dist="38100" dir="2700000" algn="tl">
                  <a:srgbClr val="000000">
                    <a:alpha val="43137"/>
                  </a:srgbClr>
                </a:outerShdw>
              </a:effectLst>
              <a:latin typeface="Calibri Light" panose="020F0302020204030204"/>
            </a:endParaRPr>
          </a:p>
        </p:txBody>
      </p:sp>
      <p:sp>
        <p:nvSpPr>
          <p:cNvPr id="8" name="Oval 7"/>
          <p:cNvSpPr/>
          <p:nvPr/>
        </p:nvSpPr>
        <p:spPr>
          <a:xfrm>
            <a:off x="7006431" y="1257300"/>
            <a:ext cx="4383087" cy="4383088"/>
          </a:xfrm>
          <a:prstGeom prst="ellipse">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extBox 1"/>
          <p:cNvSpPr txBox="1"/>
          <p:nvPr/>
        </p:nvSpPr>
        <p:spPr>
          <a:xfrm>
            <a:off x="8381129" y="1690824"/>
            <a:ext cx="2097248" cy="461665"/>
          </a:xfrm>
          <a:prstGeom prst="rect">
            <a:avLst/>
          </a:prstGeom>
          <a:noFill/>
        </p:spPr>
        <p:txBody>
          <a:bodyPr wrap="square" rtlCol="0">
            <a:spAutoFit/>
          </a:bodyPr>
          <a:lstStyle/>
          <a:p>
            <a:r>
              <a:rPr lang="el-GR" sz="2400" b="1" dirty="0"/>
              <a:t>Απασχόληση</a:t>
            </a:r>
            <a:r>
              <a:rPr lang="el-GR" dirty="0"/>
              <a:t> </a:t>
            </a:r>
            <a:endParaRPr lang="en-GB" dirty="0"/>
          </a:p>
        </p:txBody>
      </p:sp>
      <p:sp>
        <p:nvSpPr>
          <p:cNvPr id="3" name="TextBox 2"/>
          <p:cNvSpPr txBox="1"/>
          <p:nvPr/>
        </p:nvSpPr>
        <p:spPr>
          <a:xfrm rot="21005247">
            <a:off x="7419158" y="2427593"/>
            <a:ext cx="1497003" cy="461665"/>
          </a:xfrm>
          <a:prstGeom prst="rect">
            <a:avLst/>
          </a:prstGeom>
          <a:noFill/>
        </p:spPr>
        <p:txBody>
          <a:bodyPr wrap="square" rtlCol="0">
            <a:spAutoFit/>
          </a:bodyPr>
          <a:lstStyle/>
          <a:p>
            <a:r>
              <a:rPr lang="el-GR" sz="2400" b="1" dirty="0"/>
              <a:t>Θόρυβος </a:t>
            </a:r>
            <a:endParaRPr lang="en-GB" sz="2400" b="1" dirty="0"/>
          </a:p>
        </p:txBody>
      </p:sp>
      <p:sp>
        <p:nvSpPr>
          <p:cNvPr id="4" name="TextBox 3"/>
          <p:cNvSpPr txBox="1"/>
          <p:nvPr/>
        </p:nvSpPr>
        <p:spPr>
          <a:xfrm>
            <a:off x="9307417" y="2550256"/>
            <a:ext cx="1736521" cy="461665"/>
          </a:xfrm>
          <a:prstGeom prst="rect">
            <a:avLst/>
          </a:prstGeom>
          <a:noFill/>
        </p:spPr>
        <p:txBody>
          <a:bodyPr wrap="square" rtlCol="0">
            <a:spAutoFit/>
          </a:bodyPr>
          <a:lstStyle/>
          <a:p>
            <a:r>
              <a:rPr lang="el-GR" sz="2400" b="1" dirty="0"/>
              <a:t>Μηχανική </a:t>
            </a:r>
            <a:endParaRPr lang="en-GB" sz="2400" b="1" dirty="0"/>
          </a:p>
        </p:txBody>
      </p:sp>
      <p:sp>
        <p:nvSpPr>
          <p:cNvPr id="6" name="TextBox 5"/>
          <p:cNvSpPr txBox="1"/>
          <p:nvPr/>
        </p:nvSpPr>
        <p:spPr>
          <a:xfrm rot="20904223">
            <a:off x="7390595" y="3460616"/>
            <a:ext cx="2590802" cy="461665"/>
          </a:xfrm>
          <a:prstGeom prst="rect">
            <a:avLst/>
          </a:prstGeom>
          <a:noFill/>
        </p:spPr>
        <p:txBody>
          <a:bodyPr wrap="square" rtlCol="0">
            <a:spAutoFit/>
          </a:bodyPr>
          <a:lstStyle/>
          <a:p>
            <a:r>
              <a:rPr lang="el-GR" sz="2400" b="1" dirty="0"/>
              <a:t>Αλληλοσύνδεση </a:t>
            </a:r>
            <a:endParaRPr lang="en-GB" sz="2400" b="1" dirty="0"/>
          </a:p>
        </p:txBody>
      </p:sp>
      <p:sp>
        <p:nvSpPr>
          <p:cNvPr id="9" name="TextBox 8"/>
          <p:cNvSpPr txBox="1"/>
          <p:nvPr/>
        </p:nvSpPr>
        <p:spPr>
          <a:xfrm>
            <a:off x="7785231" y="4064365"/>
            <a:ext cx="3505203" cy="461665"/>
          </a:xfrm>
          <a:prstGeom prst="rect">
            <a:avLst/>
          </a:prstGeom>
          <a:noFill/>
        </p:spPr>
        <p:txBody>
          <a:bodyPr wrap="square" rtlCol="0">
            <a:spAutoFit/>
          </a:bodyPr>
          <a:lstStyle/>
          <a:p>
            <a:r>
              <a:rPr lang="el-GR" sz="2400" b="1" dirty="0"/>
              <a:t>Επεξεργασία, Διαδικασία </a:t>
            </a:r>
            <a:endParaRPr lang="en-GB" sz="2400" b="1" dirty="0"/>
          </a:p>
        </p:txBody>
      </p:sp>
      <p:sp>
        <p:nvSpPr>
          <p:cNvPr id="10" name="TextBox 9"/>
          <p:cNvSpPr txBox="1"/>
          <p:nvPr/>
        </p:nvSpPr>
        <p:spPr>
          <a:xfrm>
            <a:off x="8573041" y="4920392"/>
            <a:ext cx="1395663" cy="461665"/>
          </a:xfrm>
          <a:prstGeom prst="rect">
            <a:avLst/>
          </a:prstGeom>
          <a:noFill/>
        </p:spPr>
        <p:txBody>
          <a:bodyPr wrap="square" rtlCol="0">
            <a:spAutoFit/>
          </a:bodyPr>
          <a:lstStyle/>
          <a:p>
            <a:r>
              <a:rPr lang="el-GR" sz="2400" b="1" dirty="0"/>
              <a:t>Προϊόν </a:t>
            </a:r>
            <a:endParaRPr lang="en-GB"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xmlns="" id="{C2E4E80D-3C69-CD4E-9928-FD29FA276FFE}"/>
              </a:ext>
            </a:extLst>
          </p:cNvPr>
          <p:cNvSpPr>
            <a:spLocks noGrp="1"/>
          </p:cNvSpPr>
          <p:nvPr>
            <p:ph type="title"/>
          </p:nvPr>
        </p:nvSpPr>
        <p:spPr>
          <a:xfrm>
            <a:off x="255781" y="716418"/>
            <a:ext cx="8161337" cy="1416051"/>
          </a:xfrm>
        </p:spPr>
        <p:txBody>
          <a:bodyPr/>
          <a:lstStyle/>
          <a:p>
            <a:pPr marL="536575" indent="-536575" eaLnBrk="1" hangingPunct="1">
              <a:buClr>
                <a:srgbClr val="F04E2E"/>
              </a:buClr>
              <a:buFont typeface="Wingdings" panose="05000000000000000000" pitchFamily="2" charset="2"/>
              <a:buChar char="q"/>
              <a:defRPr/>
            </a:pPr>
            <a:r>
              <a:rPr lang="el-GR" altLang="en-US" b="1" dirty="0">
                <a:solidFill>
                  <a:schemeClr val="tx1"/>
                </a:solidFill>
                <a:effectLst>
                  <a:outerShdw blurRad="38100" dist="38100" dir="2700000" algn="tl">
                    <a:srgbClr val="000000">
                      <a:alpha val="43137"/>
                    </a:srgbClr>
                  </a:outerShdw>
                </a:effectLst>
              </a:rPr>
              <a:t>Ας δούμε αυτό το έργο τέχνης</a:t>
            </a:r>
            <a:r>
              <a:rPr lang="en-GB" altLang="en-US" sz="3600" b="1" dirty="0">
                <a:solidFill>
                  <a:schemeClr val="tx1"/>
                </a:solidFill>
              </a:rPr>
              <a:t/>
            </a:r>
            <a:br>
              <a:rPr lang="en-GB" altLang="en-US" sz="3600" b="1" dirty="0">
                <a:solidFill>
                  <a:schemeClr val="tx1"/>
                </a:solidFill>
              </a:rPr>
            </a:br>
            <a:r>
              <a:rPr lang="en-GB" altLang="en-US" sz="3600" b="1" dirty="0">
                <a:solidFill>
                  <a:schemeClr val="tx1"/>
                </a:solidFill>
              </a:rPr>
              <a:t> </a:t>
            </a:r>
          </a:p>
        </p:txBody>
      </p:sp>
      <p:sp>
        <p:nvSpPr>
          <p:cNvPr id="28675" name="TextBox 9">
            <a:extLst>
              <a:ext uri="{FF2B5EF4-FFF2-40B4-BE49-F238E27FC236}">
                <a16:creationId xmlns:a16="http://schemas.microsoft.com/office/drawing/2014/main" xmlns="" id="{6BD4805A-A464-9F46-88A3-3A290975325B}"/>
              </a:ext>
            </a:extLst>
          </p:cNvPr>
          <p:cNvSpPr txBox="1">
            <a:spLocks noChangeArrowheads="1"/>
          </p:cNvSpPr>
          <p:nvPr/>
        </p:nvSpPr>
        <p:spPr bwMode="auto">
          <a:xfrm>
            <a:off x="3537833" y="6009986"/>
            <a:ext cx="61912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nSpc>
                <a:spcPct val="107000"/>
              </a:lnSpc>
              <a:spcAft>
                <a:spcPts val="800"/>
              </a:spcAft>
              <a:buFont typeface="Arial" panose="020B0604020202020204" pitchFamily="34" charset="0"/>
              <a:buNone/>
            </a:pPr>
            <a:r>
              <a:rPr lang="en-GB" altLang="sv-SE"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https://digitaltmuseum.se/021046502991/lilla-bryggeriet</a:t>
            </a:r>
            <a:endParaRPr lang="sv-SE" altLang="sv-SE"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xmlns="" id="{9FA9E422-632C-4948-BA54-C993C8C26141}"/>
              </a:ext>
            </a:extLst>
          </p:cNvPr>
          <p:cNvSpPr>
            <a:spLocks noGrp="1"/>
          </p:cNvSpPr>
          <p:nvPr>
            <p:ph idx="1"/>
          </p:nvPr>
        </p:nvSpPr>
        <p:spPr>
          <a:xfrm>
            <a:off x="279635" y="3144324"/>
            <a:ext cx="5055689" cy="2625725"/>
          </a:xfrm>
        </p:spPr>
        <p:txBody>
          <a:bodyPr/>
          <a:lstStyle/>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Τίτλος</a:t>
            </a:r>
            <a:r>
              <a:rPr lang="en-GB" sz="2400" dirty="0">
                <a:latin typeface="Calibri" panose="020F0502020204030204" pitchFamily="34" charset="0"/>
                <a:ea typeface="Times New Roman" panose="02020603050405020304" pitchFamily="18" charset="0"/>
              </a:rPr>
              <a:t>      </a:t>
            </a:r>
            <a:r>
              <a:rPr lang="el-GR" sz="2400" b="1" dirty="0">
                <a:latin typeface="Calibri" panose="020F0502020204030204" pitchFamily="34" charset="0"/>
                <a:ea typeface="Times New Roman" panose="02020603050405020304" pitchFamily="18" charset="0"/>
              </a:rPr>
              <a:t>Η ΜΙΚΡΗ ΖΥΘΟΠΟΙΙΑ</a:t>
            </a:r>
            <a:endParaRPr lang="en-GB" sz="2400" b="1"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Καλλιτέχνης</a:t>
            </a:r>
            <a:r>
              <a:rPr lang="en-GB" sz="2400" dirty="0">
                <a:latin typeface="Calibri" panose="020F0502020204030204" pitchFamily="34" charset="0"/>
                <a:ea typeface="Times New Roman" panose="02020603050405020304" pitchFamily="18" charset="0"/>
              </a:rPr>
              <a:t> </a:t>
            </a:r>
            <a:r>
              <a:rPr lang="en-GB" sz="2400" b="1" dirty="0">
                <a:latin typeface="Calibri" panose="020F0502020204030204" pitchFamily="34" charset="0"/>
                <a:ea typeface="Times New Roman" panose="02020603050405020304" pitchFamily="18" charset="0"/>
              </a:rPr>
              <a:t>ANDERS</a:t>
            </a:r>
            <a:r>
              <a:rPr lang="el-GR" sz="2400" b="1" dirty="0">
                <a:latin typeface="Calibri" panose="020F0502020204030204" pitchFamily="34" charset="0"/>
                <a:ea typeface="Times New Roman" panose="02020603050405020304" pitchFamily="18" charset="0"/>
              </a:rPr>
              <a:t> </a:t>
            </a:r>
            <a:r>
              <a:rPr lang="en-GB" sz="2400" b="1" dirty="0">
                <a:latin typeface="Calibri" panose="020F0502020204030204" pitchFamily="34" charset="0"/>
                <a:ea typeface="Times New Roman" panose="02020603050405020304" pitchFamily="18" charset="0"/>
              </a:rPr>
              <a:t>ZORN, </a:t>
            </a:r>
            <a:r>
              <a:rPr lang="en-GB" sz="2400" dirty="0">
                <a:latin typeface="Calibri" panose="020F0502020204030204" pitchFamily="34" charset="0"/>
                <a:ea typeface="Times New Roman" panose="02020603050405020304" pitchFamily="18" charset="0"/>
              </a:rPr>
              <a:t>1860-1920,</a:t>
            </a:r>
            <a:r>
              <a:rPr lang="el-GR" sz="2400" dirty="0">
                <a:latin typeface="Calibri" panose="020F0502020204030204" pitchFamily="34" charset="0"/>
                <a:ea typeface="Times New Roman" panose="02020603050405020304" pitchFamily="18" charset="0"/>
              </a:rPr>
              <a:t> </a:t>
            </a:r>
            <a:r>
              <a:rPr lang="el-GR" sz="2400" dirty="0" err="1">
                <a:latin typeface="Calibri" panose="020F0502020204030204" pitchFamily="34" charset="0"/>
                <a:ea typeface="Times New Roman" panose="02020603050405020304" pitchFamily="18" charset="0"/>
              </a:rPr>
              <a:t>Σουηδ</a:t>
            </a:r>
            <a:r>
              <a:rPr lang="en-GB" sz="2400" dirty="0" err="1">
                <a:latin typeface="Calibri" panose="020F0502020204030204" pitchFamily="34" charset="0"/>
                <a:ea typeface="Times New Roman" panose="02020603050405020304" pitchFamily="18" charset="0"/>
              </a:rPr>
              <a:t>ό</a:t>
            </a:r>
            <a:r>
              <a:rPr lang="el-GR" sz="2400" dirty="0">
                <a:latin typeface="Calibri" panose="020F0502020204030204" pitchFamily="34" charset="0"/>
                <a:ea typeface="Times New Roman" panose="02020603050405020304" pitchFamily="18" charset="0"/>
              </a:rPr>
              <a:t>ς</a:t>
            </a:r>
            <a:r>
              <a:rPr lang="en-GB" sz="2400" dirty="0">
                <a:latin typeface="Calibri" panose="020F0502020204030204" pitchFamily="34" charset="0"/>
                <a:ea typeface="Times New Roman" panose="02020603050405020304" pitchFamily="18" charset="0"/>
              </a:rPr>
              <a:t> </a:t>
            </a:r>
            <a:endParaRPr lang="en-GB" sz="24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Μέσο</a:t>
            </a:r>
            <a:r>
              <a:rPr lang="en-GB" sz="2400" dirty="0">
                <a:latin typeface="Calibri" panose="020F0502020204030204" pitchFamily="34" charset="0"/>
                <a:ea typeface="Times New Roman" panose="02020603050405020304" pitchFamily="18" charset="0"/>
              </a:rPr>
              <a:t>       </a:t>
            </a:r>
            <a:r>
              <a:rPr lang="el-GR" sz="2400" b="1" dirty="0">
                <a:latin typeface="Calibri" panose="020F0502020204030204" pitchFamily="34" charset="0"/>
                <a:ea typeface="Times New Roman" panose="02020603050405020304" pitchFamily="18" charset="0"/>
              </a:rPr>
              <a:t>Λάδι σε μουσαμά</a:t>
            </a:r>
            <a:endParaRPr lang="en-GB" sz="24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Διαστάσεις</a:t>
            </a:r>
            <a:r>
              <a:rPr lang="en-GB" sz="2400" dirty="0">
                <a:latin typeface="Calibri" panose="020F0502020204030204" pitchFamily="34" charset="0"/>
                <a:ea typeface="Times New Roman" panose="02020603050405020304" pitchFamily="18" charset="0"/>
              </a:rPr>
              <a:t>       </a:t>
            </a:r>
            <a:r>
              <a:rPr lang="en-GB" sz="2400" b="1" dirty="0" smtClean="0">
                <a:latin typeface="Calibri" panose="020F0502020204030204" pitchFamily="34" charset="0"/>
                <a:ea typeface="Times New Roman" panose="02020603050405020304" pitchFamily="18" charset="0"/>
              </a:rPr>
              <a:t>47</a:t>
            </a:r>
            <a:r>
              <a:rPr lang="el-GR" sz="2400" b="1" dirty="0" smtClean="0">
                <a:latin typeface="Calibri" panose="020F0502020204030204" pitchFamily="34" charset="0"/>
                <a:ea typeface="Times New Roman" panose="02020603050405020304" pitchFamily="18" charset="0"/>
              </a:rPr>
              <a:t>, </a:t>
            </a:r>
            <a:r>
              <a:rPr lang="en-GB" sz="2400" b="1" dirty="0" smtClean="0">
                <a:latin typeface="Calibri" panose="020F0502020204030204" pitchFamily="34" charset="0"/>
                <a:ea typeface="Times New Roman" panose="02020603050405020304" pitchFamily="18" charset="0"/>
              </a:rPr>
              <a:t>5   </a:t>
            </a:r>
            <a:r>
              <a:rPr lang="en-GB" sz="2400" b="1" dirty="0">
                <a:latin typeface="Calibri" panose="020F0502020204030204" pitchFamily="34" charset="0"/>
                <a:ea typeface="Times New Roman" panose="02020603050405020304" pitchFamily="18" charset="0"/>
              </a:rPr>
              <a:t>X   </a:t>
            </a:r>
            <a:r>
              <a:rPr lang="en-GB" sz="2400" b="1" dirty="0" smtClean="0">
                <a:latin typeface="Calibri" panose="020F0502020204030204" pitchFamily="34" charset="0"/>
                <a:ea typeface="Times New Roman" panose="02020603050405020304" pitchFamily="18" charset="0"/>
              </a:rPr>
              <a:t>78</a:t>
            </a:r>
            <a:r>
              <a:rPr lang="el-GR" sz="2400" b="1" dirty="0" smtClean="0">
                <a:latin typeface="Calibri" panose="020F0502020204030204" pitchFamily="34" charset="0"/>
                <a:ea typeface="Times New Roman" panose="02020603050405020304" pitchFamily="18" charset="0"/>
              </a:rPr>
              <a:t> εκ.</a:t>
            </a:r>
            <a:endParaRPr lang="en-GB" sz="2400" dirty="0">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defRPr/>
            </a:pPr>
            <a:r>
              <a:rPr lang="el-GR" sz="2400" dirty="0">
                <a:latin typeface="Calibri" panose="020F0502020204030204" pitchFamily="34" charset="0"/>
                <a:ea typeface="Times New Roman" panose="02020603050405020304" pitchFamily="18" charset="0"/>
              </a:rPr>
              <a:t>Ημερομηνία ολοκλήρωσης </a:t>
            </a:r>
            <a:r>
              <a:rPr lang="en-GB" sz="2400" b="1" dirty="0">
                <a:latin typeface="Calibri" panose="020F0502020204030204" pitchFamily="34" charset="0"/>
                <a:ea typeface="Times New Roman" panose="02020603050405020304" pitchFamily="18" charset="0"/>
              </a:rPr>
              <a:t>1890</a:t>
            </a:r>
            <a:endParaRPr lang="en-GB" sz="2400" b="1" dirty="0">
              <a:latin typeface="Times New Roman" panose="02020603050405020304" pitchFamily="18" charset="0"/>
              <a:ea typeface="Times New Roman" panose="02020603050405020304" pitchFamily="18" charset="0"/>
            </a:endParaRPr>
          </a:p>
          <a:p>
            <a:pPr marL="0" indent="0">
              <a:buFont typeface="Arial" panose="020B0604020202020204" pitchFamily="34" charset="0"/>
              <a:buNone/>
              <a:defRPr/>
            </a:pPr>
            <a:endParaRPr lang="en-GB" dirty="0"/>
          </a:p>
        </p:txBody>
      </p:sp>
      <p:pic>
        <p:nvPicPr>
          <p:cNvPr id="28677" name="Picture 1">
            <a:extLst>
              <a:ext uri="{FF2B5EF4-FFF2-40B4-BE49-F238E27FC236}">
                <a16:creationId xmlns:a16="http://schemas.microsoft.com/office/drawing/2014/main" xmlns="" id="{9530570D-9216-7149-A2BA-E8DB4FF81E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27518"/>
          <a:stretch>
            <a:fillRect/>
          </a:stretch>
        </p:blipFill>
        <p:spPr bwMode="auto">
          <a:xfrm>
            <a:off x="5479567" y="1771885"/>
            <a:ext cx="643413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E0C74A01-8CCF-BF44-AA40-FFEC214B0E29}"/>
              </a:ext>
            </a:extLst>
          </p:cNvPr>
          <p:cNvSpPr txBox="1"/>
          <p:nvPr/>
        </p:nvSpPr>
        <p:spPr>
          <a:xfrm>
            <a:off x="144463" y="1751016"/>
            <a:ext cx="4883068" cy="1354217"/>
          </a:xfrm>
          <a:prstGeom prst="rect">
            <a:avLst/>
          </a:prstGeom>
          <a:noFill/>
        </p:spPr>
        <p:txBody>
          <a:bodyPr wrap="none" rtlCol="0">
            <a:spAutoFit/>
          </a:bodyPr>
          <a:lstStyle/>
          <a:p>
            <a:pPr marL="536575" indent="-536575" eaLnBrk="1" hangingPunct="1">
              <a:buClr>
                <a:srgbClr val="F04E2E"/>
              </a:buClr>
              <a:buFont typeface="Arial" panose="020B0604020202020204" pitchFamily="34" charset="0"/>
              <a:buNone/>
              <a:defRPr/>
            </a:pPr>
            <a:r>
              <a:rPr lang="el-GR" altLang="en-US" sz="3200" b="1" dirty="0">
                <a:effectLst>
                  <a:outerShdw blurRad="38100" dist="38100" dir="2700000" algn="tl">
                    <a:srgbClr val="C0C0C0"/>
                  </a:outerShdw>
                </a:effectLst>
                <a:latin typeface="+mj-lt"/>
              </a:rPr>
              <a:t>Τι πιστεύετε για τα </a:t>
            </a:r>
          </a:p>
          <a:p>
            <a:pPr marL="536575" indent="-536575" eaLnBrk="1" hangingPunct="1">
              <a:buClr>
                <a:srgbClr val="F04E2E"/>
              </a:buClr>
              <a:buFont typeface="Arial" panose="020B0604020202020204" pitchFamily="34" charset="0"/>
              <a:buNone/>
              <a:defRPr/>
            </a:pPr>
            <a:r>
              <a:rPr lang="el-GR" altLang="en-US" sz="3200" b="1" dirty="0">
                <a:effectLst>
                  <a:outerShdw blurRad="38100" dist="38100" dir="2700000" algn="tl">
                    <a:srgbClr val="C0C0C0"/>
                  </a:outerShdw>
                </a:effectLst>
                <a:latin typeface="+mj-lt"/>
              </a:rPr>
              <a:t>φυσικά χαρακτηριστικά του;</a:t>
            </a:r>
          </a:p>
          <a:p>
            <a:endParaRPr lang="x-non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xmlns="" id="{605CDB62-1410-D648-B091-431F39301940}"/>
              </a:ext>
            </a:extLst>
          </p:cNvPr>
          <p:cNvSpPr>
            <a:spLocks noGrp="1"/>
          </p:cNvSpPr>
          <p:nvPr>
            <p:ph type="title"/>
          </p:nvPr>
        </p:nvSpPr>
        <p:spPr>
          <a:xfrm>
            <a:off x="289298" y="873732"/>
            <a:ext cx="7632473" cy="731838"/>
          </a:xfrm>
        </p:spPr>
        <p:txBody>
          <a:bodyPr/>
          <a:lstStyle/>
          <a:p>
            <a:pPr marL="536575" indent="-536575" eaLnBrk="1" hangingPunct="1">
              <a:buClr>
                <a:srgbClr val="F04E2E"/>
              </a:buClr>
              <a:buFont typeface="Wingdings" panose="05000000000000000000" pitchFamily="2" charset="2"/>
              <a:buChar char="q"/>
              <a:defRPr/>
            </a:pPr>
            <a:r>
              <a:rPr lang="el-GR" altLang="en-US" b="1" dirty="0">
                <a:solidFill>
                  <a:schemeClr val="tx1"/>
                </a:solidFill>
                <a:effectLst>
                  <a:outerShdw blurRad="38100" dist="38100" dir="2700000" algn="tl">
                    <a:srgbClr val="000000">
                      <a:alpha val="43137"/>
                    </a:srgbClr>
                  </a:outerShdw>
                </a:effectLst>
              </a:rPr>
              <a:t>Ας δούμε αυτό το έργο τέχνης</a:t>
            </a:r>
            <a:r>
              <a:rPr lang="en-GB" altLang="en-US" b="1" dirty="0">
                <a:solidFill>
                  <a:schemeClr val="tx1"/>
                </a:solidFill>
                <a:effectLst>
                  <a:outerShdw blurRad="38100" dist="38100" dir="2700000" algn="tl">
                    <a:srgbClr val="000000">
                      <a:alpha val="43137"/>
                    </a:srgbClr>
                  </a:outerShdw>
                </a:effectLst>
              </a:rPr>
              <a:t> </a:t>
            </a:r>
            <a:endParaRPr lang="en-GB" altLang="en-US" sz="2000" b="1" dirty="0">
              <a:solidFill>
                <a:schemeClr val="tx1"/>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xmlns="" id="{895C0C4E-7486-5848-A4CD-717C83BDD6EB}"/>
              </a:ext>
            </a:extLst>
          </p:cNvPr>
          <p:cNvSpPr txBox="1">
            <a:spLocks noGrp="1"/>
          </p:cNvSpPr>
          <p:nvPr>
            <p:ph idx="1"/>
          </p:nvPr>
        </p:nvSpPr>
        <p:spPr>
          <a:xfrm>
            <a:off x="255587" y="1879848"/>
            <a:ext cx="6294437" cy="3642023"/>
          </a:xfrm>
        </p:spPr>
        <p:txBody>
          <a:bodyPr rtlCol="0">
            <a:spAutoFit/>
          </a:bodyPr>
          <a:lstStyle/>
          <a:p>
            <a:pPr marL="0" indent="0" eaLnBrk="1" fontAlgn="auto" hangingPunct="1">
              <a:spcAft>
                <a:spcPts val="0"/>
              </a:spcAft>
              <a:buClr>
                <a:srgbClr val="F04E2E"/>
              </a:buClr>
              <a:buNone/>
              <a:defRPr/>
            </a:pPr>
            <a:r>
              <a:rPr lang="el-GR" sz="3000" b="1" dirty="0"/>
              <a:t>Πιστεύετε ότι </a:t>
            </a:r>
            <a:r>
              <a:rPr lang="el-GR" sz="3000" b="1" dirty="0">
                <a:effectLst>
                  <a:outerShdw blurRad="38100" dist="38100" dir="2700000" algn="tl">
                    <a:srgbClr val="000000">
                      <a:alpha val="43137"/>
                    </a:srgbClr>
                  </a:outerShdw>
                </a:effectLst>
              </a:rPr>
              <a:t>απεικονίζει</a:t>
            </a:r>
            <a:endParaRPr lang="en-GB" sz="3000" b="1" dirty="0">
              <a:effectLst>
                <a:outerShdw blurRad="38100" dist="38100" dir="2700000" algn="tl">
                  <a:srgbClr val="000000">
                    <a:alpha val="43137"/>
                  </a:srgbClr>
                </a:outerShdw>
              </a:effectLst>
            </a:endParaRPr>
          </a:p>
          <a:p>
            <a:pPr marL="0" indent="0" eaLnBrk="1" fontAlgn="auto" hangingPunct="1">
              <a:spcAft>
                <a:spcPts val="0"/>
              </a:spcAft>
              <a:buClr>
                <a:srgbClr val="F04E2E"/>
              </a:buClr>
              <a:buFont typeface="Arial" panose="020B0604020202020204" pitchFamily="34" charset="0"/>
              <a:buNone/>
              <a:defRPr/>
            </a:pPr>
            <a:r>
              <a:rPr lang="en-GB" sz="3000" b="1" dirty="0"/>
              <a:t>  </a:t>
            </a:r>
            <a:r>
              <a:rPr lang="el-GR" sz="3000" b="1" dirty="0">
                <a:solidFill>
                  <a:srgbClr val="002060"/>
                </a:solidFill>
              </a:rPr>
              <a:t>«Εργασία &amp; Βιομηχανία»;</a:t>
            </a:r>
            <a:endParaRPr lang="en-GB" sz="3000" b="1" dirty="0">
              <a:solidFill>
                <a:srgbClr val="002060"/>
              </a:solidFill>
            </a:endParaRPr>
          </a:p>
          <a:p>
            <a:pPr marL="0" indent="0" eaLnBrk="1" fontAlgn="auto" hangingPunct="1">
              <a:spcAft>
                <a:spcPts val="0"/>
              </a:spcAft>
              <a:buClr>
                <a:srgbClr val="F04E2E"/>
              </a:buClr>
              <a:buFont typeface="Arial" panose="020B0604020202020204" pitchFamily="34" charset="0"/>
              <a:buNone/>
              <a:defRPr/>
            </a:pPr>
            <a:endParaRPr lang="en-GB" sz="3000" b="1" dirty="0"/>
          </a:p>
          <a:p>
            <a:pPr marL="0" indent="0" eaLnBrk="1" fontAlgn="auto" hangingPunct="1">
              <a:spcAft>
                <a:spcPts val="0"/>
              </a:spcAft>
              <a:buClr>
                <a:srgbClr val="F04E2E"/>
              </a:buClr>
              <a:buNone/>
              <a:defRPr/>
            </a:pPr>
            <a:r>
              <a:rPr lang="el-GR" sz="3000" b="1" dirty="0"/>
              <a:t>Πώς </a:t>
            </a:r>
            <a:r>
              <a:rPr lang="el-GR" sz="3000" b="1" dirty="0">
                <a:effectLst>
                  <a:outerShdw blurRad="38100" dist="38100" dir="2700000" algn="tl">
                    <a:srgbClr val="000000">
                      <a:alpha val="43137"/>
                    </a:srgbClr>
                  </a:outerShdw>
                </a:effectLst>
              </a:rPr>
              <a:t>νιώθετε</a:t>
            </a:r>
            <a:r>
              <a:rPr lang="el-GR" sz="3000" b="1" dirty="0"/>
              <a:t> βλέποντας το έργο; </a:t>
            </a:r>
            <a:endParaRPr lang="en-GB" sz="3000" b="1" dirty="0"/>
          </a:p>
          <a:p>
            <a:pPr marL="0" indent="0" eaLnBrk="1" fontAlgn="auto" hangingPunct="1">
              <a:spcAft>
                <a:spcPts val="0"/>
              </a:spcAft>
              <a:buClr>
                <a:srgbClr val="F04E2E"/>
              </a:buClr>
              <a:buFont typeface="Arial" panose="020B0604020202020204" pitchFamily="34" charset="0"/>
              <a:buNone/>
              <a:defRPr/>
            </a:pPr>
            <a:endParaRPr lang="en-GB" sz="3000" b="1" dirty="0"/>
          </a:p>
          <a:p>
            <a:pPr marL="0" indent="0" eaLnBrk="1" fontAlgn="auto" hangingPunct="1">
              <a:spcAft>
                <a:spcPts val="0"/>
              </a:spcAft>
              <a:buClr>
                <a:srgbClr val="F04E2E"/>
              </a:buClr>
              <a:buNone/>
              <a:defRPr/>
            </a:pPr>
            <a:r>
              <a:rPr lang="el-GR" altLang="en-US" sz="3000" b="1" dirty="0">
                <a:solidFill>
                  <a:schemeClr val="tx1"/>
                </a:solidFill>
              </a:rPr>
              <a:t>Μπορούμε να το </a:t>
            </a:r>
            <a:r>
              <a:rPr lang="el-GR" altLang="en-US" sz="3000" b="1" dirty="0">
                <a:effectLst>
                  <a:outerShdw blurRad="38100" dist="38100" dir="2700000" algn="tl">
                    <a:srgbClr val="000000">
                      <a:alpha val="43137"/>
                    </a:srgbClr>
                  </a:outerShdw>
                </a:effectLst>
              </a:rPr>
              <a:t>συνδέσουμε </a:t>
            </a:r>
            <a:r>
              <a:rPr lang="el-GR" altLang="en-US" sz="3000" b="1" dirty="0">
                <a:solidFill>
                  <a:schemeClr val="tx1"/>
                </a:solidFill>
              </a:rPr>
              <a:t>με τη δική μας ζωή;  </a:t>
            </a:r>
            <a:endParaRPr lang="en-GB" sz="3000" dirty="0">
              <a:solidFill>
                <a:schemeClr val="tx1"/>
              </a:solidFill>
            </a:endParaRPr>
          </a:p>
        </p:txBody>
      </p:sp>
      <p:pic>
        <p:nvPicPr>
          <p:cNvPr id="30724" name="Picture 1">
            <a:extLst>
              <a:ext uri="{FF2B5EF4-FFF2-40B4-BE49-F238E27FC236}">
                <a16:creationId xmlns:a16="http://schemas.microsoft.com/office/drawing/2014/main" xmlns="" id="{B1E9F3DE-560E-C546-B3C5-605B098479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716999"/>
            <a:ext cx="584041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xmlns="" id="{0A0F03A0-448F-D64E-B562-0777623F5F18}"/>
              </a:ext>
            </a:extLst>
          </p:cNvPr>
          <p:cNvSpPr txBox="1">
            <a:spLocks noChangeArrowheads="1"/>
          </p:cNvSpPr>
          <p:nvPr/>
        </p:nvSpPr>
        <p:spPr bwMode="auto">
          <a:xfrm>
            <a:off x="3515857" y="5947223"/>
            <a:ext cx="619125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nSpc>
                <a:spcPct val="107000"/>
              </a:lnSpc>
              <a:spcAft>
                <a:spcPts val="800"/>
              </a:spcAft>
              <a:buFont typeface="Arial" panose="020B0604020202020204" pitchFamily="34" charset="0"/>
              <a:buNone/>
            </a:pPr>
            <a:r>
              <a:rPr lang="en-GB" altLang="sv-SE"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https://digitaltmuseum.se/021046502991/lilla-bryggeriet</a:t>
            </a:r>
            <a:endParaRPr lang="sv-SE" altLang="sv-SE" sz="1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35EF3765-29E4-D944-8990-168B117E193E}"/>
              </a:ext>
            </a:extLst>
          </p:cNvPr>
          <p:cNvSpPr>
            <a:spLocks noGrp="1"/>
          </p:cNvSpPr>
          <p:nvPr>
            <p:ph type="title"/>
          </p:nvPr>
        </p:nvSpPr>
        <p:spPr>
          <a:xfrm>
            <a:off x="320675" y="1768475"/>
            <a:ext cx="5775325" cy="4814888"/>
          </a:xfrm>
        </p:spPr>
        <p:txBody>
          <a:bodyPr/>
          <a:lstStyle/>
          <a:p>
            <a:pPr algn="ctr">
              <a:defRPr/>
            </a:pPr>
            <a:r>
              <a:rPr lang="en-GB" altLang="en-US" dirty="0"/>
              <a:t/>
            </a:r>
            <a:br>
              <a:rPr lang="en-GB" altLang="en-US" dirty="0"/>
            </a:br>
            <a:r>
              <a:rPr lang="en-GB" altLang="en-US" dirty="0"/>
              <a:t>  </a:t>
            </a:r>
            <a:r>
              <a:rPr lang="el-GR" altLang="en-US" sz="4800" b="1" dirty="0">
                <a:effectLst>
                  <a:outerShdw blurRad="38100" dist="38100" dir="2700000" algn="tl">
                    <a:srgbClr val="000000">
                      <a:alpha val="43137"/>
                    </a:srgbClr>
                  </a:outerShdw>
                </a:effectLst>
              </a:rPr>
              <a:t>ΣΗΜΕΙΑ ΣΥΖΗΤΗΣΗΣ</a:t>
            </a:r>
            <a:r>
              <a:rPr lang="en-GB" altLang="en-US" dirty="0"/>
              <a:t/>
            </a:r>
            <a:br>
              <a:rPr lang="en-GB" altLang="en-US" dirty="0"/>
            </a:br>
            <a:r>
              <a:rPr lang="en-GB" altLang="en-US" dirty="0"/>
              <a:t/>
            </a:r>
            <a:br>
              <a:rPr lang="en-GB" altLang="en-US" dirty="0"/>
            </a:br>
            <a:r>
              <a:rPr lang="en-GB" altLang="en-US" sz="3100" b="1" dirty="0">
                <a:solidFill>
                  <a:srgbClr val="002060"/>
                </a:solidFill>
              </a:rPr>
              <a:t>- </a:t>
            </a:r>
            <a:r>
              <a:rPr lang="el-GR" altLang="en-US" sz="3100" b="1" dirty="0">
                <a:solidFill>
                  <a:srgbClr val="002060"/>
                </a:solidFill>
              </a:rPr>
              <a:t>Ποιοι είναι οι εργάτες σε αυτόν</a:t>
            </a:r>
            <a:br>
              <a:rPr lang="el-GR" altLang="en-US" sz="3100" b="1" dirty="0">
                <a:solidFill>
                  <a:srgbClr val="002060"/>
                </a:solidFill>
              </a:rPr>
            </a:br>
            <a:r>
              <a:rPr lang="el-GR" altLang="en-US" sz="3100" b="1" dirty="0">
                <a:solidFill>
                  <a:srgbClr val="002060"/>
                </a:solidFill>
              </a:rPr>
              <a:t> τον πίνακα;</a:t>
            </a:r>
            <a:r>
              <a:rPr lang="en-GB" altLang="en-US" sz="3100" dirty="0"/>
              <a:t/>
            </a:r>
            <a:br>
              <a:rPr lang="en-GB" altLang="en-US" sz="3100" dirty="0"/>
            </a:br>
            <a:r>
              <a:rPr lang="en-GB" altLang="en-US" sz="3100" dirty="0"/>
              <a:t/>
            </a:r>
            <a:br>
              <a:rPr lang="en-GB" altLang="en-US" sz="3100" dirty="0"/>
            </a:br>
            <a:r>
              <a:rPr lang="en-GB" altLang="en-US" sz="3100" dirty="0">
                <a:solidFill>
                  <a:schemeClr val="tx1"/>
                </a:solidFill>
              </a:rPr>
              <a:t>- </a:t>
            </a:r>
            <a:r>
              <a:rPr lang="el-GR" altLang="en-US" sz="3100" dirty="0">
                <a:solidFill>
                  <a:schemeClr val="tx1"/>
                </a:solidFill>
              </a:rPr>
              <a:t>Πώς έχει ζωγραφίσει ο </a:t>
            </a:r>
            <a:br>
              <a:rPr lang="el-GR" altLang="en-US" sz="3100" dirty="0">
                <a:solidFill>
                  <a:schemeClr val="tx1"/>
                </a:solidFill>
              </a:rPr>
            </a:br>
            <a:r>
              <a:rPr lang="el-GR" altLang="en-US" sz="3100" dirty="0">
                <a:solidFill>
                  <a:schemeClr val="tx1"/>
                </a:solidFill>
              </a:rPr>
              <a:t>καλλιτέχνης το νερό στο πάτωμα;</a:t>
            </a:r>
            <a:r>
              <a:rPr lang="en-GB" altLang="en-US" sz="3100" dirty="0"/>
              <a:t/>
            </a:r>
            <a:br>
              <a:rPr lang="en-GB" altLang="en-US" sz="3100" dirty="0"/>
            </a:br>
            <a:r>
              <a:rPr lang="en-GB" altLang="en-US" sz="3100" dirty="0"/>
              <a:t/>
            </a:r>
            <a:br>
              <a:rPr lang="en-GB" altLang="en-US" sz="3100" dirty="0"/>
            </a:br>
            <a:r>
              <a:rPr lang="en-GB" altLang="en-US" sz="3100" b="1" dirty="0">
                <a:solidFill>
                  <a:srgbClr val="002060"/>
                </a:solidFill>
              </a:rPr>
              <a:t>-  </a:t>
            </a:r>
            <a:r>
              <a:rPr lang="el-GR" altLang="en-US" sz="3100" b="1" dirty="0">
                <a:solidFill>
                  <a:srgbClr val="002060"/>
                </a:solidFill>
              </a:rPr>
              <a:t>Τι ήχους νομίζετε ότι θα μπορούσαμε να ακούσουμε σε </a:t>
            </a:r>
            <a:br>
              <a:rPr lang="el-GR" altLang="en-US" sz="3100" b="1" dirty="0">
                <a:solidFill>
                  <a:srgbClr val="002060"/>
                </a:solidFill>
              </a:rPr>
            </a:br>
            <a:r>
              <a:rPr lang="el-GR" altLang="en-US" sz="3100" b="1" dirty="0">
                <a:solidFill>
                  <a:srgbClr val="002060"/>
                </a:solidFill>
              </a:rPr>
              <a:t>αυτό το δωμάτιο;</a:t>
            </a:r>
            <a:r>
              <a:rPr lang="en-GB" altLang="en-US" sz="3200" dirty="0"/>
              <a:t/>
            </a:r>
            <a:br>
              <a:rPr lang="en-GB" altLang="en-US" sz="3200" dirty="0"/>
            </a:br>
            <a:r>
              <a:rPr lang="en-GB" altLang="en-US" dirty="0"/>
              <a:t/>
            </a:r>
            <a:br>
              <a:rPr lang="en-GB" altLang="en-US" dirty="0"/>
            </a:br>
            <a:r>
              <a:rPr lang="en-GB" altLang="en-US" dirty="0"/>
              <a:t/>
            </a:r>
            <a:br>
              <a:rPr lang="en-GB" altLang="en-US" dirty="0"/>
            </a:br>
            <a:r>
              <a:rPr lang="en-GB" altLang="en-US" dirty="0"/>
              <a:t> </a:t>
            </a:r>
            <a:br>
              <a:rPr lang="en-GB" altLang="en-US" dirty="0"/>
            </a:br>
            <a:endParaRPr lang="en-GB" altLang="en-US" dirty="0"/>
          </a:p>
        </p:txBody>
      </p:sp>
      <p:pic>
        <p:nvPicPr>
          <p:cNvPr id="32771" name="Picture 1">
            <a:extLst>
              <a:ext uri="{FF2B5EF4-FFF2-40B4-BE49-F238E27FC236}">
                <a16:creationId xmlns:a16="http://schemas.microsoft.com/office/drawing/2014/main" xmlns="" id="{0EEE10C9-98D5-DC4F-83A8-C022D7686D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407" y="2120611"/>
            <a:ext cx="5742057" cy="360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001F39D6-3DA0-7746-B92D-261BBEE13023}"/>
              </a:ext>
            </a:extLst>
          </p:cNvPr>
          <p:cNvSpPr>
            <a:spLocks noGrp="1"/>
          </p:cNvSpPr>
          <p:nvPr>
            <p:ph type="title"/>
          </p:nvPr>
        </p:nvSpPr>
        <p:spPr>
          <a:xfrm>
            <a:off x="299367" y="238801"/>
            <a:ext cx="11736387" cy="1447801"/>
          </a:xfrm>
        </p:spPr>
        <p:txBody>
          <a:bodyPr/>
          <a:lstStyle/>
          <a:p>
            <a:pPr eaLnBrk="1" hangingPunct="1">
              <a:defRPr/>
            </a:pPr>
            <a:r>
              <a:rPr lang="en-GB" altLang="en-US" dirty="0">
                <a:effectLst>
                  <a:outerShdw blurRad="38100" dist="38100" dir="2700000" algn="tl">
                    <a:srgbClr val="000000">
                      <a:alpha val="43137"/>
                    </a:srgbClr>
                  </a:outerShdw>
                </a:effectLst>
              </a:rPr>
              <a:t/>
            </a:r>
            <a:br>
              <a:rPr lang="en-GB" altLang="en-US" dirty="0">
                <a:effectLst>
                  <a:outerShdw blurRad="38100" dist="38100" dir="2700000" algn="tl">
                    <a:srgbClr val="000000">
                      <a:alpha val="43137"/>
                    </a:srgbClr>
                  </a:outerShdw>
                </a:effectLst>
              </a:rPr>
            </a:br>
            <a:r>
              <a:rPr lang="el-GR" altLang="en-US" dirty="0">
                <a:effectLst>
                  <a:outerShdw blurRad="38100" dist="38100" dir="2700000" algn="tl">
                    <a:srgbClr val="000000">
                      <a:alpha val="43137"/>
                    </a:srgbClr>
                  </a:outerShdw>
                </a:effectLst>
              </a:rPr>
              <a:t>Άλλα έργα τέχνης που μπορούν να μας βοηθήσουν να κατανοήσουμε το θέμα μας</a:t>
            </a:r>
            <a:endParaRPr lang="en-GB" altLang="en-US" dirty="0">
              <a:solidFill>
                <a:schemeClr val="tx1"/>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xmlns="" id="{2A99F2F9-DD05-FF48-835D-3BDAAAD3AADE}"/>
              </a:ext>
            </a:extLst>
          </p:cNvPr>
          <p:cNvSpPr txBox="1">
            <a:spLocks noGrp="1"/>
          </p:cNvSpPr>
          <p:nvPr>
            <p:ph idx="1"/>
          </p:nvPr>
        </p:nvSpPr>
        <p:spPr>
          <a:xfrm>
            <a:off x="350160" y="1956020"/>
            <a:ext cx="7036602" cy="3989041"/>
          </a:xfrm>
        </p:spPr>
        <p:txBody>
          <a:bodyPr wrap="square" rtlCol="0">
            <a:spAutoFit/>
          </a:bodyPr>
          <a:lstStyle/>
          <a:p>
            <a:pPr marL="0" indent="0" eaLnBrk="1" fontAlgn="auto" hangingPunct="1">
              <a:spcAft>
                <a:spcPts val="0"/>
              </a:spcAft>
              <a:buClr>
                <a:srgbClr val="F04E2E"/>
              </a:buClr>
              <a:buFont typeface="Arial" panose="020B0604020202020204" pitchFamily="34" charset="0"/>
              <a:buNone/>
              <a:defRPr/>
            </a:pPr>
            <a:endParaRPr lang="en-GB" sz="1050" dirty="0"/>
          </a:p>
          <a:p>
            <a:pPr marL="0" indent="0">
              <a:lnSpc>
                <a:spcPct val="107000"/>
              </a:lnSpc>
              <a:spcAft>
                <a:spcPts val="800"/>
              </a:spcAft>
              <a:buNone/>
              <a:defRPr/>
            </a:pPr>
            <a:r>
              <a:rPr lang="el-GR" sz="2400" dirty="0">
                <a:latin typeface="Calibri" panose="020F0502020204030204" pitchFamily="34" charset="0"/>
                <a:ea typeface="Times New Roman" panose="02020603050405020304" pitchFamily="18" charset="0"/>
                <a:cs typeface="Calibri" panose="020F0502020204030204" pitchFamily="34" charset="0"/>
              </a:rPr>
              <a:t>Στην προβιομηχανική εποχή, χωρίς μηχανήματα για βοήθεια, οι </a:t>
            </a:r>
            <a:r>
              <a:rPr lang="el-GR" sz="2400" dirty="0" smtClean="0">
                <a:latin typeface="Calibri" panose="020F0502020204030204" pitchFamily="34" charset="0"/>
                <a:ea typeface="Times New Roman" panose="02020603050405020304" pitchFamily="18" charset="0"/>
                <a:cs typeface="Calibri" panose="020F0502020204030204" pitchFamily="34" charset="0"/>
              </a:rPr>
              <a:t>γυναίκες μπορούσαν </a:t>
            </a:r>
            <a:r>
              <a:rPr lang="el-GR" sz="2400" dirty="0">
                <a:latin typeface="Calibri" panose="020F0502020204030204" pitchFamily="34" charset="0"/>
                <a:ea typeface="Times New Roman" panose="02020603050405020304" pitchFamily="18" charset="0"/>
                <a:cs typeface="Calibri" panose="020F0502020204030204" pitchFamily="34" charset="0"/>
              </a:rPr>
              <a:t>να περνούν κάθε λεπτό δουλεύοντας</a:t>
            </a:r>
            <a:r>
              <a:rPr lang="el-GR" sz="2400" dirty="0" smtClean="0">
                <a:latin typeface="Calibri" panose="020F0502020204030204" pitchFamily="34" charset="0"/>
                <a:ea typeface="Times New Roman" panose="02020603050405020304" pitchFamily="18"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a:p>
            <a:pPr marL="0" indent="0">
              <a:lnSpc>
                <a:spcPct val="107000"/>
              </a:lnSpc>
              <a:spcAft>
                <a:spcPts val="800"/>
              </a:spcAft>
              <a:buNone/>
              <a:defRPr/>
            </a:pPr>
            <a:r>
              <a:rPr lang="el-GR" sz="2400" b="1" dirty="0">
                <a:latin typeface="Calibri" panose="020F0502020204030204" pitchFamily="34" charset="0"/>
                <a:cs typeface="Calibri" panose="020F0502020204030204" pitchFamily="34" charset="0"/>
              </a:rPr>
              <a:t>Έτσι, ο ζωγράφος </a:t>
            </a:r>
            <a:r>
              <a:rPr lang="en-GB" sz="2400" b="1" dirty="0">
                <a:latin typeface="Calibri" panose="020F0502020204030204" pitchFamily="34" charset="0"/>
                <a:cs typeface="Calibri" panose="020F0502020204030204" pitchFamily="34" charset="0"/>
              </a:rPr>
              <a:t>Anders Zorn, </a:t>
            </a:r>
            <a:r>
              <a:rPr lang="el-GR" sz="2400" b="1" dirty="0" smtClean="0">
                <a:latin typeface="Calibri" panose="020F0502020204030204" pitchFamily="34" charset="0"/>
                <a:cs typeface="Calibri" panose="020F0502020204030204" pitchFamily="34" charset="0"/>
              </a:rPr>
              <a:t>αποτύπωσε στην </a:t>
            </a:r>
            <a:r>
              <a:rPr lang="el-GR" sz="2400" b="1" dirty="0">
                <a:latin typeface="Calibri" panose="020F0502020204030204" pitchFamily="34" charset="0"/>
                <a:cs typeface="Calibri" panose="020F0502020204030204" pitchFamily="34" charset="0"/>
              </a:rPr>
              <a:t>πραγματικότητα μια εικόνα ενός από τους πιο </a:t>
            </a:r>
            <a:r>
              <a:rPr lang="el-GR" sz="2400" b="1" dirty="0" smtClean="0">
                <a:latin typeface="Calibri" panose="020F0502020204030204" pitchFamily="34" charset="0"/>
                <a:cs typeface="Calibri" panose="020F0502020204030204" pitchFamily="34" charset="0"/>
              </a:rPr>
              <a:t>σκληρά εργαζόμενους στη </a:t>
            </a:r>
            <a:r>
              <a:rPr lang="el-GR" sz="2400" b="1" dirty="0">
                <a:latin typeface="Calibri" panose="020F0502020204030204" pitchFamily="34" charset="0"/>
                <a:cs typeface="Calibri" panose="020F0502020204030204" pitchFamily="34" charset="0"/>
              </a:rPr>
              <a:t>Σ</a:t>
            </a:r>
            <a:r>
              <a:rPr lang="el-GR" sz="2400" b="1" dirty="0" smtClean="0">
                <a:latin typeface="Calibri" panose="020F0502020204030204" pitchFamily="34" charset="0"/>
                <a:cs typeface="Calibri" panose="020F0502020204030204" pitchFamily="34" charset="0"/>
              </a:rPr>
              <a:t>ουηδική </a:t>
            </a:r>
            <a:r>
              <a:rPr lang="el-GR" sz="2400" b="1" dirty="0">
                <a:latin typeface="Calibri" panose="020F0502020204030204" pitchFamily="34" charset="0"/>
                <a:cs typeface="Calibri" panose="020F0502020204030204" pitchFamily="34" charset="0"/>
              </a:rPr>
              <a:t>κοινωνία του παρελθόντος, το 1901 με τον πίνακα:</a:t>
            </a:r>
            <a:r>
              <a:rPr lang="en-GB"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endParaRPr lang="el-GR" sz="24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7000"/>
              </a:lnSpc>
              <a:spcAft>
                <a:spcPts val="800"/>
              </a:spcAft>
              <a:buNone/>
              <a:defRPr/>
            </a:pPr>
            <a:r>
              <a:rPr lang="en-GB" sz="24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l-GR"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l-GR" sz="2400" b="1"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Κορ</a:t>
            </a:r>
            <a:r>
              <a:rPr lang="en-GB"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ί</a:t>
            </a:r>
            <a:r>
              <a:rPr lang="el-GR"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τσι από τη </a:t>
            </a:r>
            <a:r>
              <a:rPr lang="el-GR" sz="2400" b="1"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Νταλάρνα </a:t>
            </a:r>
            <a:r>
              <a:rPr lang="el-GR" sz="2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πλέκει»</a:t>
            </a:r>
            <a:endParaRPr lang="en-GB"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820" name="TextBox 7">
            <a:extLst>
              <a:ext uri="{FF2B5EF4-FFF2-40B4-BE49-F238E27FC236}">
                <a16:creationId xmlns:a16="http://schemas.microsoft.com/office/drawing/2014/main" xmlns="" id="{05EA7307-F217-9C48-B3D0-FC6E9C9E5BC6}"/>
              </a:ext>
            </a:extLst>
          </p:cNvPr>
          <p:cNvSpPr txBox="1">
            <a:spLocks noChangeArrowheads="1"/>
          </p:cNvSpPr>
          <p:nvPr/>
        </p:nvSpPr>
        <p:spPr bwMode="auto">
          <a:xfrm>
            <a:off x="15892463" y="548005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eaLnBrk="1" hangingPunct="1">
              <a:lnSpc>
                <a:spcPct val="100000"/>
              </a:lnSpc>
              <a:spcBef>
                <a:spcPct val="0"/>
              </a:spcBef>
              <a:buClrTx/>
              <a:buFontTx/>
              <a:buNone/>
            </a:pPr>
            <a:r>
              <a:rPr lang="en-GB" altLang="en-US" sz="1800">
                <a:solidFill>
                  <a:schemeClr val="bg1"/>
                </a:solidFill>
                <a:latin typeface="Calibri" panose="020F0502020204030204" pitchFamily="34" charset="0"/>
              </a:rPr>
              <a:t>Insert  secondary artwork/s</a:t>
            </a:r>
          </a:p>
        </p:txBody>
      </p:sp>
      <p:sp>
        <p:nvSpPr>
          <p:cNvPr id="34821" name="Rectangle 11">
            <a:extLst>
              <a:ext uri="{FF2B5EF4-FFF2-40B4-BE49-F238E27FC236}">
                <a16:creationId xmlns:a16="http://schemas.microsoft.com/office/drawing/2014/main" xmlns="" id="{B901CB2D-220F-8E4C-902F-E1D403DF1DC1}"/>
              </a:ext>
            </a:extLst>
          </p:cNvPr>
          <p:cNvSpPr>
            <a:spLocks noChangeArrowheads="1"/>
          </p:cNvSpPr>
          <p:nvPr/>
        </p:nvSpPr>
        <p:spPr bwMode="auto">
          <a:xfrm>
            <a:off x="7894638" y="2027238"/>
            <a:ext cx="1801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Clr>
                <a:srgbClr val="35372F"/>
              </a:buClr>
              <a:buFont typeface="Arial" panose="020B0604020202020204" pitchFamily="34" charset="0"/>
              <a:buChar char="•"/>
              <a:defRPr sz="2800">
                <a:solidFill>
                  <a:srgbClr val="35372F"/>
                </a:solidFill>
                <a:latin typeface="Calibri Light" panose="020F0302020204030204" pitchFamily="34" charset="0"/>
              </a:defRPr>
            </a:lvl1pPr>
            <a:lvl2pPr marL="742950" indent="-285750">
              <a:lnSpc>
                <a:spcPct val="90000"/>
              </a:lnSpc>
              <a:spcBef>
                <a:spcPts val="500"/>
              </a:spcBef>
              <a:buClr>
                <a:srgbClr val="35372F"/>
              </a:buClr>
              <a:buFont typeface="Arial" panose="020B0604020202020204" pitchFamily="34" charset="0"/>
              <a:buChar char="•"/>
              <a:defRPr sz="2400">
                <a:solidFill>
                  <a:srgbClr val="35372F"/>
                </a:solidFill>
                <a:latin typeface="Calibri Light" panose="020F0302020204030204" pitchFamily="34" charset="0"/>
              </a:defRPr>
            </a:lvl2pPr>
            <a:lvl3pPr marL="1143000" indent="-228600">
              <a:lnSpc>
                <a:spcPct val="90000"/>
              </a:lnSpc>
              <a:spcBef>
                <a:spcPts val="500"/>
              </a:spcBef>
              <a:buClr>
                <a:srgbClr val="35372F"/>
              </a:buClr>
              <a:buFont typeface="Arial" panose="020B0604020202020204" pitchFamily="34" charset="0"/>
              <a:buChar char="•"/>
              <a:defRPr sz="2000">
                <a:solidFill>
                  <a:srgbClr val="35372F"/>
                </a:solidFill>
                <a:latin typeface="Calibri Light" panose="020F0302020204030204" pitchFamily="34" charset="0"/>
              </a:defRPr>
            </a:lvl3pPr>
            <a:lvl4pPr marL="16002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4pPr>
            <a:lvl5pPr marL="2057400" indent="-228600">
              <a:lnSpc>
                <a:spcPct val="90000"/>
              </a:lnSpc>
              <a:spcBef>
                <a:spcPts val="500"/>
              </a:spcBef>
              <a:buClr>
                <a:srgbClr val="35372F"/>
              </a:buClr>
              <a:buFont typeface="Arial" panose="020B0604020202020204" pitchFamily="34" charset="0"/>
              <a:buChar char="•"/>
              <a:defRPr>
                <a:solidFill>
                  <a:srgbClr val="35372F"/>
                </a:solidFill>
                <a:latin typeface="Calibri Light" panose="020F0302020204030204" pitchFamily="34" charset="0"/>
              </a:defRPr>
            </a:lvl5pPr>
            <a:lvl6pPr marL="25146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6pPr>
            <a:lvl7pPr marL="29718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7pPr>
            <a:lvl8pPr marL="34290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8pPr>
            <a:lvl9pPr marL="3886200" indent="-228600" eaLnBrk="0" fontAlgn="base" hangingPunct="0">
              <a:lnSpc>
                <a:spcPct val="90000"/>
              </a:lnSpc>
              <a:spcBef>
                <a:spcPts val="500"/>
              </a:spcBef>
              <a:spcAft>
                <a:spcPct val="0"/>
              </a:spcAft>
              <a:buClr>
                <a:srgbClr val="35372F"/>
              </a:buClr>
              <a:buFont typeface="Arial" panose="020B0604020202020204" pitchFamily="34" charset="0"/>
              <a:buChar char="•"/>
              <a:defRPr>
                <a:solidFill>
                  <a:srgbClr val="35372F"/>
                </a:solidFill>
                <a:latin typeface="Calibri Light" panose="020F0302020204030204" pitchFamily="34" charset="0"/>
              </a:defRPr>
            </a:lvl9pPr>
          </a:lstStyle>
          <a:p>
            <a:pPr>
              <a:lnSpc>
                <a:spcPct val="100000"/>
              </a:lnSpc>
              <a:spcBef>
                <a:spcPct val="0"/>
              </a:spcBef>
              <a:buClrTx/>
              <a:buFontTx/>
              <a:buNone/>
            </a:pPr>
            <a:endParaRPr lang="en-GB" altLang="en-US" sz="1800">
              <a:solidFill>
                <a:schemeClr val="tx1"/>
              </a:solidFill>
              <a:latin typeface="Calibri" panose="020F0502020204030204" pitchFamily="34" charset="0"/>
            </a:endParaRPr>
          </a:p>
        </p:txBody>
      </p:sp>
      <p:pic>
        <p:nvPicPr>
          <p:cNvPr id="34822" name="Picture 7">
            <a:extLst>
              <a:ext uri="{FF2B5EF4-FFF2-40B4-BE49-F238E27FC236}">
                <a16:creationId xmlns:a16="http://schemas.microsoft.com/office/drawing/2014/main" xmlns="" id="{2C91F320-C9D7-5D4E-8E97-D1AAE60399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155" y="1644620"/>
            <a:ext cx="3623144" cy="449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33121</TotalTime>
  <Words>1480</Words>
  <Application>Microsoft Office PowerPoint</Application>
  <PresentationFormat>Widescreen</PresentationFormat>
  <Paragraphs>154</Paragraphs>
  <Slides>22</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Foco</vt:lpstr>
      <vt:lpstr>Symbol</vt:lpstr>
      <vt:lpstr>Times New Roman</vt:lpstr>
      <vt:lpstr>Wingdings</vt:lpstr>
      <vt:lpstr>1_Office Theme</vt:lpstr>
      <vt:lpstr>ΕΝΟΤΗΤΑ 4 ΕΡΓΑΣΙΑ &amp;  ΒΙΟΜΗΧΑΝΙΑ</vt:lpstr>
      <vt:lpstr>Σε αυτό το μάθημα θα:</vt:lpstr>
      <vt:lpstr>PowerPoint Presentation</vt:lpstr>
      <vt:lpstr> Μερικές ΣΚΕΨΕΙΣ σχετικά με την «ΕΡΓΑΣΙΑ και τη ΒΙΟΜΗΧΑΝΙΑ»:</vt:lpstr>
      <vt:lpstr>PowerPoint Presentation</vt:lpstr>
      <vt:lpstr>Ας δούμε αυτό το έργο τέχνης  </vt:lpstr>
      <vt:lpstr>Ας δούμε αυτό το έργο τέχνης </vt:lpstr>
      <vt:lpstr>   ΣΗΜΕΙΑ ΣΥΖΗΤΗΣΗΣ  - Ποιοι είναι οι εργάτες σε αυτόν  τον πίνακα;  - Πώς έχει ζωγραφίσει ο  καλλιτέχνης το νερό στο πάτωμα;  -  Τι ήχους νομίζετε ότι θα μπορούσαμε να ακούσουμε σε  αυτό το δωμάτιο;     </vt:lpstr>
      <vt:lpstr> Άλλα έργα τέχνης που μπορούν να μας βοηθήσουν να κατανοήσουμε το θέμα μας</vt:lpstr>
      <vt:lpstr>Άλλα έργα τέχνης που μπορούν να μας βοηθήσουν να κατανοήσουμε το θέμα μας</vt:lpstr>
      <vt:lpstr> Άλλα έργα τέχνης που μπορεί να «μιλούν» για  «ΕΡΓΑΣΙΑ και ΒΙΟΜΗΧΑΝΙΑ»:</vt:lpstr>
      <vt:lpstr> Άλλα έργα τέχνης που μπορεί να «μιλούν» για  «ΕΡΓΑΣΙΑ Και ΒΙΟΜΗΧΑΝΙΑ»:</vt:lpstr>
      <vt:lpstr> Άλλα έργα τέχνης που μπορεί να «μιλούν» για  «ΕΡΓΑΣΙΑ Και ΒΙΟΜΗΧΑΝΙΑ»:</vt:lpstr>
      <vt:lpstr>Μπορούμε να απεικονίσουμε την     «Εργασία &amp; Βιομηχανία”;</vt:lpstr>
      <vt:lpstr>PowerPoint Presentation</vt:lpstr>
      <vt:lpstr>Μπορούμε να  εμπνευστούμε; </vt:lpstr>
      <vt:lpstr>PowerPoint Presentation</vt:lpstr>
      <vt:lpstr>Μπορούμε να γίνουμε δημιουργικοί/ες; </vt:lpstr>
      <vt:lpstr>PowerPoint Presentation</vt:lpstr>
      <vt:lpstr>PowerPoint Presentation</vt:lpstr>
      <vt:lpstr>                                  </vt:lpstr>
      <vt:lpstr>                  www.getcreativewithart.org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Marion Mills</cp:lastModifiedBy>
  <cp:revision>555</cp:revision>
  <dcterms:created xsi:type="dcterms:W3CDTF">2019-08-15T20:52:15Z</dcterms:created>
  <dcterms:modified xsi:type="dcterms:W3CDTF">2023-04-02T10:23:51Z</dcterms:modified>
</cp:coreProperties>
</file>