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sldIdLst>
    <p:sldId id="333" r:id="rId2"/>
    <p:sldId id="334" r:id="rId3"/>
    <p:sldId id="335" r:id="rId4"/>
    <p:sldId id="339" r:id="rId5"/>
    <p:sldId id="343" r:id="rId6"/>
    <p:sldId id="344" r:id="rId7"/>
    <p:sldId id="345" r:id="rId8"/>
    <p:sldId id="342" r:id="rId9"/>
    <p:sldId id="340" r:id="rId10"/>
    <p:sldId id="341" r:id="rId11"/>
    <p:sldId id="347" r:id="rId12"/>
    <p:sldId id="34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F189A-A310-4757-9B37-1697E3C97BAD}" type="datetimeFigureOut">
              <a:rPr lang="sv-SE" smtClean="0"/>
              <a:t>2023-03-31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D1F3-B010-4429-8785-A8BA4ABC53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6422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xmlns="" id="{594501B1-F303-4E9D-A4D5-BCB9828D9B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xmlns="" id="{A33746CB-67A1-4787-ADA0-31EC030847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För:  åldrarna  9 – 11 år   </a:t>
            </a:r>
            <a:r>
              <a:rPr lang="en-GB" altLang="en-US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(Kan bli anpassade för yngre och äldre elever)</a:t>
            </a:r>
            <a:endParaRPr lang="en-GB" altLang="en-US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9460" name="Header Placeholder 3">
            <a:extLst>
              <a:ext uri="{FF2B5EF4-FFF2-40B4-BE49-F238E27FC236}">
                <a16:creationId xmlns:a16="http://schemas.microsoft.com/office/drawing/2014/main" xmlns="" id="{BE3B8600-D8F7-49C2-A64A-71C04C697BA2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9461" name="Slide Number Placeholder 4">
            <a:extLst>
              <a:ext uri="{FF2B5EF4-FFF2-40B4-BE49-F238E27FC236}">
                <a16:creationId xmlns:a16="http://schemas.microsoft.com/office/drawing/2014/main" xmlns="" id="{1C9F6F98-E249-4676-BB21-DF94E3B522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2F71AAD-4615-4D62-88D1-FFFF769F6AA7}" type="slidenum">
              <a:rPr lang="en-GB" altLang="en-US" smtClean="0">
                <a:solidFill>
                  <a:srgbClr val="000000"/>
                </a:solidFill>
              </a:rPr>
              <a:pPr/>
              <a:t>1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170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4D7E171-A352-42A9-BC61-D15C99F68738}" type="datetimeFigureOut">
              <a:rPr lang="sv-SE" smtClean="0"/>
              <a:t>2023-03-31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BD3E0-FBC3-49A2-9372-C7C79AC9F7C5}" type="slidenum">
              <a:rPr lang="sv-SE" smtClean="0"/>
              <a:t>‹#›</a:t>
            </a:fld>
            <a:endParaRPr lang="sv-SE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1985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E171-A352-42A9-BC61-D15C99F68738}" type="datetimeFigureOut">
              <a:rPr lang="sv-SE" smtClean="0"/>
              <a:t>2023-03-31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BD3E0-FBC3-49A2-9372-C7C79AC9F7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5343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E171-A352-42A9-BC61-D15C99F68738}" type="datetimeFigureOut">
              <a:rPr lang="sv-SE" smtClean="0"/>
              <a:t>2023-03-31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BD3E0-FBC3-49A2-9372-C7C79AC9F7C5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08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E171-A352-42A9-BC61-D15C99F68738}" type="datetimeFigureOut">
              <a:rPr lang="sv-SE" smtClean="0"/>
              <a:t>2023-03-31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BD3E0-FBC3-49A2-9372-C7C79AC9F7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118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E171-A352-42A9-BC61-D15C99F68738}" type="datetimeFigureOut">
              <a:rPr lang="sv-SE" smtClean="0"/>
              <a:t>2023-03-31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BD3E0-FBC3-49A2-9372-C7C79AC9F7C5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0150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E171-A352-42A9-BC61-D15C99F68738}" type="datetimeFigureOut">
              <a:rPr lang="sv-SE" smtClean="0"/>
              <a:t>2023-03-31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BD3E0-FBC3-49A2-9372-C7C79AC9F7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525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E171-A352-42A9-BC61-D15C99F68738}" type="datetimeFigureOut">
              <a:rPr lang="sv-SE" smtClean="0"/>
              <a:t>2023-03-31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BD3E0-FBC3-49A2-9372-C7C79AC9F7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267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E171-A352-42A9-BC61-D15C99F68738}" type="datetimeFigureOut">
              <a:rPr lang="sv-SE" smtClean="0"/>
              <a:t>2023-03-31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BD3E0-FBC3-49A2-9372-C7C79AC9F7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4952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E171-A352-42A9-BC61-D15C99F68738}" type="datetimeFigureOut">
              <a:rPr lang="sv-SE" smtClean="0"/>
              <a:t>2023-03-31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BD3E0-FBC3-49A2-9372-C7C79AC9F7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9970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E171-A352-42A9-BC61-D15C99F68738}" type="datetimeFigureOut">
              <a:rPr lang="sv-SE" smtClean="0"/>
              <a:t>2023-03-31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BD3E0-FBC3-49A2-9372-C7C79AC9F7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3962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E171-A352-42A9-BC61-D15C99F68738}" type="datetimeFigureOut">
              <a:rPr lang="sv-SE" smtClean="0"/>
              <a:t>2023-03-31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BD3E0-FBC3-49A2-9372-C7C79AC9F7C5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11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4D7E171-A352-42A9-BC61-D15C99F68738}" type="datetimeFigureOut">
              <a:rPr lang="sv-SE" smtClean="0"/>
              <a:t>2023-03-31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80BD3E0-FBC3-49A2-9372-C7C79AC9F7C5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4773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xmlns="" id="{6667A336-F6C7-473F-AF37-191A70C98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983" y="1"/>
            <a:ext cx="9812215" cy="6858000"/>
          </a:xfrm>
          <a:prstGeom prst="rect">
            <a:avLst/>
          </a:prstGeom>
        </p:spPr>
      </p:pic>
      <p:pic>
        <p:nvPicPr>
          <p:cNvPr id="18434" name="Picture 4">
            <a:extLst>
              <a:ext uri="{FF2B5EF4-FFF2-40B4-BE49-F238E27FC236}">
                <a16:creationId xmlns:a16="http://schemas.microsoft.com/office/drawing/2014/main" xmlns="" id="{6017C0E7-F166-4BEE-91F2-EC6C10826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80"/>
          <a:stretch>
            <a:fillRect/>
          </a:stretch>
        </p:blipFill>
        <p:spPr bwMode="auto">
          <a:xfrm>
            <a:off x="676275" y="0"/>
            <a:ext cx="5084763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xmlns="" id="{01C4B85F-7C48-4B78-ADAD-F2004EAD5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0" y="4549763"/>
            <a:ext cx="3039035" cy="2308237"/>
          </a:xfr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i="0" dirty="0">
                <a:solidFill>
                  <a:srgbClr val="FF0000"/>
                </a:solidFill>
                <a:effectLst/>
                <a:latin typeface="Söhne"/>
              </a:rPr>
              <a:t>Course Title: "Creative Explorers: Discovering Art and Imagination“</a:t>
            </a:r>
            <a:br>
              <a:rPr lang="en-US" sz="1600" b="1" i="0" dirty="0">
                <a:solidFill>
                  <a:srgbClr val="FF0000"/>
                </a:solidFill>
                <a:effectLst/>
                <a:latin typeface="Söhne"/>
              </a:rPr>
            </a:br>
            <a:r>
              <a:rPr lang="en-US" sz="1600" b="1" i="0" dirty="0">
                <a:solidFill>
                  <a:srgbClr val="FF0000"/>
                </a:solidFill>
                <a:effectLst/>
                <a:latin typeface="Söhne"/>
              </a:rPr>
              <a:t/>
            </a:r>
            <a:br>
              <a:rPr lang="en-US" sz="1600" b="1" i="0" dirty="0">
                <a:solidFill>
                  <a:srgbClr val="FF0000"/>
                </a:solidFill>
                <a:effectLst/>
                <a:latin typeface="Söhne"/>
              </a:rPr>
            </a:br>
            <a:r>
              <a:rPr lang="en-US" sz="1600" b="1" i="0" dirty="0">
                <a:solidFill>
                  <a:srgbClr val="FF0000"/>
                </a:solidFill>
                <a:effectLst/>
                <a:latin typeface="Söhne"/>
              </a:rPr>
              <a:t/>
            </a:r>
            <a:br>
              <a:rPr lang="en-US" sz="1600" b="1" i="0" dirty="0">
                <a:solidFill>
                  <a:srgbClr val="FF0000"/>
                </a:solidFill>
                <a:effectLst/>
                <a:latin typeface="Söhne"/>
              </a:rPr>
            </a:br>
            <a:r>
              <a:rPr lang="en-US" sz="1600" b="1" i="0" dirty="0">
                <a:solidFill>
                  <a:srgbClr val="374151"/>
                </a:solidFill>
                <a:effectLst/>
                <a:latin typeface="Söhne"/>
              </a:rPr>
              <a:t>an online art and creativity course for primary school children</a:t>
            </a:r>
            <a:endParaRPr lang="en-GB" sz="1600" b="1" dirty="0">
              <a:solidFill>
                <a:srgbClr val="FF0000"/>
              </a:solidFill>
            </a:endParaRPr>
          </a:p>
        </p:txBody>
      </p:sp>
      <p:pic>
        <p:nvPicPr>
          <p:cNvPr id="18436" name="Picture 11">
            <a:extLst>
              <a:ext uri="{FF2B5EF4-FFF2-40B4-BE49-F238E27FC236}">
                <a16:creationId xmlns:a16="http://schemas.microsoft.com/office/drawing/2014/main" xmlns="" id="{84A067DB-62BF-4BFC-8463-728CD83682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222250"/>
            <a:ext cx="39576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">
            <a:extLst>
              <a:ext uri="{FF2B5EF4-FFF2-40B4-BE49-F238E27FC236}">
                <a16:creationId xmlns:a16="http://schemas.microsoft.com/office/drawing/2014/main" xmlns="" id="{2AEB09E8-B995-49FD-94E6-A0B3671FEB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28625"/>
            <a:ext cx="122396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5FDF8E1-26FE-7C49-DEEA-03FC5BE9B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3D58BDBF-2140-F805-A10A-7677D97696B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xmlns="" id="{4744119C-93D1-7BF9-858F-075CA2361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60138"/>
            <a:ext cx="39576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6169C0BE-EE68-DAF8-EE21-463372B7F6AC}"/>
              </a:ext>
            </a:extLst>
          </p:cNvPr>
          <p:cNvSpPr txBox="1"/>
          <p:nvPr/>
        </p:nvSpPr>
        <p:spPr>
          <a:xfrm>
            <a:off x="1288397" y="1085670"/>
            <a:ext cx="6100482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dirty="0">
                <a:solidFill>
                  <a:srgbClr val="FF0000"/>
                </a:solidFill>
                <a:effectLst/>
                <a:latin typeface="Söhne"/>
              </a:rPr>
              <a:t>Week 6: Sculpture</a:t>
            </a:r>
          </a:p>
          <a:p>
            <a:pPr algn="l"/>
            <a:endParaRPr lang="en-US" sz="2000" b="0" i="0" dirty="0">
              <a:solidFill>
                <a:srgbClr val="FF0000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Learning about different sculpture techniques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Creating sculptures using paper, clay, or other materials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Learning about famous sculptures</a:t>
            </a:r>
          </a:p>
        </p:txBody>
      </p:sp>
      <p:pic>
        <p:nvPicPr>
          <p:cNvPr id="7170" name="Picture 2" descr="Scultura in Marmo Bianco a Capo Di Una Giovane Donna Statua Dell'arte  Sensuale Rinascimentale Nuda Donna in Stile Circlet Antico Immagine Stock -  Immagine di erotico, splendido: 172872165">
            <a:extLst>
              <a:ext uri="{FF2B5EF4-FFF2-40B4-BE49-F238E27FC236}">
                <a16:creationId xmlns:a16="http://schemas.microsoft.com/office/drawing/2014/main" xmlns="" id="{21380A76-F61C-D6D0-D478-57F0255A8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728" y="4052047"/>
            <a:ext cx="1970662" cy="280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000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5FDF8E1-26FE-7C49-DEEA-03FC5BE9B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3D58BDBF-2140-F805-A10A-7677D97696B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A5784884-4E88-2073-A562-11C978A83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22062" y="6704326"/>
            <a:ext cx="823413" cy="284716"/>
          </a:xfrm>
        </p:spPr>
        <p:txBody>
          <a:bodyPr>
            <a:normAutofit fontScale="85000" lnSpcReduction="20000"/>
          </a:bodyPr>
          <a:lstStyle/>
          <a:p>
            <a:endParaRPr lang="it-IT" dirty="0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xmlns="" id="{4744119C-93D1-7BF9-858F-075CA2361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60138"/>
            <a:ext cx="39576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339EE4FD-D3B1-5B4F-8B73-12DEA9D7C6E2}"/>
              </a:ext>
            </a:extLst>
          </p:cNvPr>
          <p:cNvSpPr txBox="1"/>
          <p:nvPr/>
        </p:nvSpPr>
        <p:spPr>
          <a:xfrm>
            <a:off x="720436" y="988291"/>
            <a:ext cx="843028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dirty="0">
                <a:solidFill>
                  <a:srgbClr val="FF0000"/>
                </a:solidFill>
                <a:effectLst/>
                <a:latin typeface="Söhne"/>
              </a:rPr>
              <a:t>Week 7: Digital Art</a:t>
            </a:r>
          </a:p>
          <a:p>
            <a:pPr algn="l"/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Learning about digital art tools, such as drawing tablets and graphic design software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Creating digital art using a computer or tablet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Learning about the intersection of art and technology</a:t>
            </a:r>
          </a:p>
        </p:txBody>
      </p:sp>
      <p:pic>
        <p:nvPicPr>
          <p:cNvPr id="8194" name="Picture 2" descr="Sfondo nero: catturare atmosfera ed emozioni | Adobe">
            <a:extLst>
              <a:ext uri="{FF2B5EF4-FFF2-40B4-BE49-F238E27FC236}">
                <a16:creationId xmlns:a16="http://schemas.microsoft.com/office/drawing/2014/main" xmlns="" id="{9D050EE4-A7D1-1A59-61D9-213F580CB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804" y="4611445"/>
            <a:ext cx="4814047" cy="224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222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5FDF8E1-26FE-7C49-DEEA-03FC5BE9B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3D58BDBF-2140-F805-A10A-7677D97696B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A5784884-4E88-2073-A562-11C978A83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77562" y="5311226"/>
            <a:ext cx="433119" cy="183432"/>
          </a:xfrm>
        </p:spPr>
        <p:txBody>
          <a:bodyPr>
            <a:normAutofit fontScale="40000" lnSpcReduction="20000"/>
          </a:bodyPr>
          <a:lstStyle/>
          <a:p>
            <a:endParaRPr lang="it-IT" dirty="0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xmlns="" id="{4744119C-93D1-7BF9-858F-075CA2361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60138"/>
            <a:ext cx="39576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CB063930-6428-8082-33F1-2D344D72E9DF}"/>
              </a:ext>
            </a:extLst>
          </p:cNvPr>
          <p:cNvSpPr txBox="1"/>
          <p:nvPr/>
        </p:nvSpPr>
        <p:spPr>
          <a:xfrm>
            <a:off x="457200" y="726142"/>
            <a:ext cx="8722659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dirty="0">
                <a:solidFill>
                  <a:srgbClr val="FF0000"/>
                </a:solidFill>
                <a:effectLst/>
                <a:latin typeface="Söhne"/>
              </a:rPr>
              <a:t>Week 8: Art and Community</a:t>
            </a:r>
          </a:p>
          <a:p>
            <a:pPr algn="l"/>
            <a:endParaRPr lang="en-US" sz="2000" b="1" i="0" dirty="0">
              <a:solidFill>
                <a:srgbClr val="FF0000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Learning about public art and community projects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Creating a collaborative art piece with other students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Learning about the power of art to bring people together</a:t>
            </a:r>
          </a:p>
        </p:txBody>
      </p:sp>
      <p:pic>
        <p:nvPicPr>
          <p:cNvPr id="9218" name="Picture 2" descr="Ballerino e Rocaille poltrona su uno sfondo nero, 1942 di Henri Matisse  (1869-1954, France) | Riproduzioni Di Belle Arti Henri Matisse | WahooArt. com">
            <a:extLst>
              <a:ext uri="{FF2B5EF4-FFF2-40B4-BE49-F238E27FC236}">
                <a16:creationId xmlns:a16="http://schemas.microsoft.com/office/drawing/2014/main" xmlns="" id="{6395CCD3-B116-A130-2880-FA172B3B3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335" y="4275458"/>
            <a:ext cx="3244421" cy="254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592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xmlns="" id="{2B7338AE-1399-162D-232A-BB3683DD0B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ottotitolo 8">
            <a:extLst>
              <a:ext uri="{FF2B5EF4-FFF2-40B4-BE49-F238E27FC236}">
                <a16:creationId xmlns:a16="http://schemas.microsoft.com/office/drawing/2014/main" xmlns="" id="{80646E35-B502-4F06-A342-EA16C89CBB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72" name="Picture 8" descr="Pennelli con esplosione di colore polvere astratta isolato su sfondo nero |  Foto Premium">
            <a:extLst>
              <a:ext uri="{FF2B5EF4-FFF2-40B4-BE49-F238E27FC236}">
                <a16:creationId xmlns:a16="http://schemas.microsoft.com/office/drawing/2014/main" xmlns="" id="{C86EAEDF-FDA5-50A3-FF7B-77193A01E256}"/>
              </a:ext>
            </a:extLst>
          </p:cNvPr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52" b="29652"/>
          <a:stretch>
            <a:fillRect/>
          </a:stretch>
        </p:blipFill>
        <p:spPr bwMode="auto">
          <a:xfrm>
            <a:off x="7646988" y="4610695"/>
            <a:ext cx="4545012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98AC2EF3-AD7E-F0C7-1A63-0330ECFB651D}"/>
              </a:ext>
            </a:extLst>
          </p:cNvPr>
          <p:cNvSpPr txBox="1"/>
          <p:nvPr/>
        </p:nvSpPr>
        <p:spPr>
          <a:xfrm>
            <a:off x="381000" y="609601"/>
            <a:ext cx="8113775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öhne"/>
              </a:rPr>
              <a:t>Course Objectives:</a:t>
            </a:r>
          </a:p>
          <a:p>
            <a:pPr algn="l"/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Help children develop their creativity and imagination through art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Teach children the basics of art, such as colors, shapes, and art techniques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Expand children's English vocabulary, with a focus on words related to art and creativity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Provide children with a fun and safe environment where they can explore and experiment with art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374151"/>
              </a:solidFill>
              <a:latin typeface="Söhne"/>
            </a:endParaRPr>
          </a:p>
          <a:p>
            <a:pPr algn="l"/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r>
              <a:rPr lang="en-US" b="1" i="0" dirty="0">
                <a:solidFill>
                  <a:srgbClr val="374151"/>
                </a:solidFill>
                <a:effectLst/>
                <a:latin typeface="Söhne"/>
              </a:rPr>
              <a:t>Course Duration: 8 weeks</a:t>
            </a:r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xmlns="" id="{8D5F1B49-95D8-41BB-989B-EC62E505C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60138"/>
            <a:ext cx="39576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627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5FDF8E1-26FE-7C49-DEEA-03FC5BE9B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3D58BDBF-2140-F805-A10A-7677D97696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7929" y="134469"/>
            <a:ext cx="12188952" cy="4572000"/>
          </a:xfrm>
        </p:spPr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A5784884-4E88-2073-A562-11C978A83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67850" y="4873324"/>
            <a:ext cx="3200400" cy="146304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xmlns="" id="{4744119C-93D1-7BF9-858F-075CA2361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60138"/>
            <a:ext cx="39576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B89F102C-4F40-D89C-1487-720B7ABD7560}"/>
              </a:ext>
            </a:extLst>
          </p:cNvPr>
          <p:cNvSpPr txBox="1"/>
          <p:nvPr/>
        </p:nvSpPr>
        <p:spPr>
          <a:xfrm>
            <a:off x="206188" y="451649"/>
            <a:ext cx="897367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öhne"/>
              </a:rPr>
              <a:t>Course Structure:</a:t>
            </a:r>
          </a:p>
          <a:p>
            <a:pPr algn="l"/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Each week, children will have access to a new online lesson that includes an introduction video and a series of hands-on activities.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Activities will include drawing, painting, collage, sculpture, and other forms of artistic expression.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Lessons will focus on different themes, such as nature, abstract art, cartoon characters, and more.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There will also be interactive games and activities to encourage children to use English while they learn and create.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Each week, children will be able to share their creations with other students and receive positive feedback from instructors.</a:t>
            </a:r>
          </a:p>
        </p:txBody>
      </p:sp>
      <p:pic>
        <p:nvPicPr>
          <p:cNvPr id="1026" name="Picture 2" descr="Sfondi : colorato, illustrazione, sfondo nero, notte, spazio, cielo, opera  d'arte, farfalla, disegno grafico, mondo, vernice splatter, ARTE, oscurità,  grafica, 1920x1200 px, sfondo del computer, font, effetti speciali, festa  1920x1200 - goodfon -">
            <a:extLst>
              <a:ext uri="{FF2B5EF4-FFF2-40B4-BE49-F238E27FC236}">
                <a16:creationId xmlns:a16="http://schemas.microsoft.com/office/drawing/2014/main" xmlns="" id="{21EB177B-E1D7-28F0-B0DA-EBF9754B7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0" y="4840281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670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5FDF8E1-26FE-7C49-DEEA-03FC5BE9B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3D58BDBF-2140-F805-A10A-7677D97696B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A5784884-4E88-2073-A562-11C978A83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39559" y="8010094"/>
            <a:ext cx="2470727" cy="413333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xmlns="" id="{4744119C-93D1-7BF9-858F-075CA2361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60138"/>
            <a:ext cx="39576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150523E6-A6F3-951B-D120-350AE2C86F39}"/>
              </a:ext>
            </a:extLst>
          </p:cNvPr>
          <p:cNvSpPr txBox="1"/>
          <p:nvPr/>
        </p:nvSpPr>
        <p:spPr>
          <a:xfrm>
            <a:off x="1855694" y="1147483"/>
            <a:ext cx="65352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b="1" i="0" dirty="0">
                <a:solidFill>
                  <a:srgbClr val="374151"/>
                </a:solidFill>
                <a:effectLst/>
                <a:latin typeface="Söhne"/>
              </a:rPr>
              <a:t>Technical </a:t>
            </a:r>
            <a:r>
              <a:rPr lang="it-IT" sz="2400" b="1" i="0" dirty="0" err="1">
                <a:solidFill>
                  <a:srgbClr val="374151"/>
                </a:solidFill>
                <a:effectLst/>
                <a:latin typeface="Söhne"/>
              </a:rPr>
              <a:t>Requirements</a:t>
            </a:r>
            <a:r>
              <a:rPr lang="it-IT" sz="2400" b="1" i="0" dirty="0">
                <a:solidFill>
                  <a:srgbClr val="374151"/>
                </a:solidFill>
                <a:effectLst/>
                <a:latin typeface="Söhne"/>
              </a:rPr>
              <a:t>:</a:t>
            </a:r>
          </a:p>
          <a:p>
            <a:pPr algn="l"/>
            <a:endParaRPr lang="it-IT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chemeClr val="bg1"/>
                </a:solidFill>
                <a:effectLst/>
                <a:latin typeface="Söhne"/>
              </a:rPr>
              <a:t>Internet connection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it-IT" b="0" i="0" dirty="0">
              <a:solidFill>
                <a:schemeClr val="bg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chemeClr val="bg1"/>
                </a:solidFill>
                <a:effectLst/>
                <a:latin typeface="Söhne"/>
              </a:rPr>
              <a:t>Webcam and </a:t>
            </a:r>
            <a:r>
              <a:rPr lang="it-IT" b="0" i="0" dirty="0" err="1">
                <a:solidFill>
                  <a:schemeClr val="bg1"/>
                </a:solidFill>
                <a:effectLst/>
                <a:latin typeface="Söhne"/>
              </a:rPr>
              <a:t>microphone</a:t>
            </a:r>
            <a:endParaRPr lang="it-IT" b="0" i="0" dirty="0">
              <a:solidFill>
                <a:schemeClr val="bg1"/>
              </a:solidFill>
              <a:effectLst/>
              <a:latin typeface="Söhne"/>
            </a:endParaRPr>
          </a:p>
        </p:txBody>
      </p:sp>
      <p:pic>
        <p:nvPicPr>
          <p:cNvPr id="3074" name="Picture 2" descr="Wallpaper 234 - Fosforlu Düşünceler! Duvar kağıtları serisi wallpaper 234">
            <a:extLst>
              <a:ext uri="{FF2B5EF4-FFF2-40B4-BE49-F238E27FC236}">
                <a16:creationId xmlns:a16="http://schemas.microsoft.com/office/drawing/2014/main" xmlns="" id="{E8AEE58B-71D1-A27C-E364-80243D7CB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636" y="4651992"/>
            <a:ext cx="1235364" cy="220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642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5FDF8E1-26FE-7C49-DEEA-03FC5BE9B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3D58BDBF-2140-F805-A10A-7677D97696B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A5784884-4E88-2073-A562-11C978A83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44191" y="6123002"/>
            <a:ext cx="1160828" cy="166468"/>
          </a:xfrm>
        </p:spPr>
        <p:txBody>
          <a:bodyPr>
            <a:normAutofit fontScale="32500" lnSpcReduction="20000"/>
          </a:bodyPr>
          <a:lstStyle/>
          <a:p>
            <a:endParaRPr lang="it-IT" dirty="0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xmlns="" id="{4744119C-93D1-7BF9-858F-075CA2361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60138"/>
            <a:ext cx="39576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1A75D33B-28B8-81E3-C864-56A1055B0740}"/>
              </a:ext>
            </a:extLst>
          </p:cNvPr>
          <p:cNvSpPr txBox="1"/>
          <p:nvPr/>
        </p:nvSpPr>
        <p:spPr>
          <a:xfrm>
            <a:off x="878541" y="1238054"/>
            <a:ext cx="6167718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dirty="0">
                <a:solidFill>
                  <a:srgbClr val="FF0000"/>
                </a:solidFill>
                <a:effectLst/>
                <a:latin typeface="Söhne"/>
              </a:rPr>
              <a:t>Week 1: Introduction to Art</a:t>
            </a:r>
          </a:p>
          <a:p>
            <a:pPr algn="l"/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Learning about the different types of art, such as painting, drawing, sculpture, and more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Basic art techniques, such as mixing colors and shading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Creating a self-portrait</a:t>
            </a:r>
          </a:p>
        </p:txBody>
      </p:sp>
      <p:pic>
        <p:nvPicPr>
          <p:cNvPr id="2050" name="Picture 2" descr="Gatto con sfondo nero. | Vettore Premium">
            <a:extLst>
              <a:ext uri="{FF2B5EF4-FFF2-40B4-BE49-F238E27FC236}">
                <a16:creationId xmlns:a16="http://schemas.microsoft.com/office/drawing/2014/main" xmlns="" id="{47910D32-17FE-F370-BC5F-393D76876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266" y="4571999"/>
            <a:ext cx="2162734" cy="216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764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5FDF8E1-26FE-7C49-DEEA-03FC5BE9B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3D58BDBF-2140-F805-A10A-7677D97696B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A5784884-4E88-2073-A562-11C978A83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78390" y="5532852"/>
            <a:ext cx="977873" cy="458154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xmlns="" id="{4744119C-93D1-7BF9-858F-075CA2361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60138"/>
            <a:ext cx="39576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2CF2F5CF-8B88-F524-A8B5-A59DEEAB10DF}"/>
              </a:ext>
            </a:extLst>
          </p:cNvPr>
          <p:cNvSpPr txBox="1"/>
          <p:nvPr/>
        </p:nvSpPr>
        <p:spPr>
          <a:xfrm>
            <a:off x="259976" y="681318"/>
            <a:ext cx="891988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dirty="0">
                <a:solidFill>
                  <a:srgbClr val="FF0000"/>
                </a:solidFill>
                <a:effectLst/>
                <a:latin typeface="Söhne"/>
              </a:rPr>
              <a:t>Week 2: Exploring Nature</a:t>
            </a:r>
          </a:p>
          <a:p>
            <a:pPr algn="l"/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Drawing and painting landscapes, animals, and plants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Making collages with natural materials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Learning about environmental art</a:t>
            </a:r>
          </a:p>
        </p:txBody>
      </p:sp>
      <p:pic>
        <p:nvPicPr>
          <p:cNvPr id="10242" name="Picture 2" descr="Papier Peint Mural D'art Avec Fond Bleu Foncé Arbre Doré Vagues De Montagne  Oiseaux Dorés Lune | Photo Premium">
            <a:extLst>
              <a:ext uri="{FF2B5EF4-FFF2-40B4-BE49-F238E27FC236}">
                <a16:creationId xmlns:a16="http://schemas.microsoft.com/office/drawing/2014/main" xmlns="" id="{A3F90B6E-BB0E-10F0-58CC-B5098DCA5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15" y="4301693"/>
            <a:ext cx="4908737" cy="2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589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5FDF8E1-26FE-7C49-DEEA-03FC5BE9B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3D58BDBF-2140-F805-A10A-7677D97696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48" y="0"/>
            <a:ext cx="12188952" cy="4572000"/>
          </a:xfrm>
        </p:spPr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xmlns="" id="{4744119C-93D1-7BF9-858F-075CA2361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60138"/>
            <a:ext cx="39576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EBE2CBA9-278E-243D-1092-AB5AA34F19A3}"/>
              </a:ext>
            </a:extLst>
          </p:cNvPr>
          <p:cNvSpPr txBox="1"/>
          <p:nvPr/>
        </p:nvSpPr>
        <p:spPr>
          <a:xfrm>
            <a:off x="170329" y="600636"/>
            <a:ext cx="900953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dirty="0">
                <a:solidFill>
                  <a:srgbClr val="FF0000"/>
                </a:solidFill>
                <a:effectLst/>
                <a:latin typeface="Söhne"/>
              </a:rPr>
              <a:t>Week 3: Abstract Art</a:t>
            </a:r>
          </a:p>
          <a:p>
            <a:pPr algn="l"/>
            <a:endParaRPr lang="en-US" dirty="0">
              <a:solidFill>
                <a:srgbClr val="374151"/>
              </a:solidFill>
              <a:latin typeface="Söhne"/>
            </a:endParaRPr>
          </a:p>
          <a:p>
            <a:pPr algn="l"/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Learning about abstract art and its different styles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Experimenting with different shapes, colors, and textures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Creating an abstract art piece</a:t>
            </a:r>
          </a:p>
        </p:txBody>
      </p:sp>
      <p:pic>
        <p:nvPicPr>
          <p:cNvPr id="4098" name="Picture 2" descr="Sfondo nero sfumato con linee ondulate | Vettore Gratis">
            <a:extLst>
              <a:ext uri="{FF2B5EF4-FFF2-40B4-BE49-F238E27FC236}">
                <a16:creationId xmlns:a16="http://schemas.microsoft.com/office/drawing/2014/main" xmlns="" id="{F34D297F-D03D-042F-71A6-5D359BF29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451" y="4960138"/>
            <a:ext cx="2416549" cy="160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996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5FDF8E1-26FE-7C49-DEEA-03FC5BE9B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3D58BDBF-2140-F805-A10A-7677D97696B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A5784884-4E88-2073-A562-11C978A83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84145" y="5384799"/>
            <a:ext cx="1373910" cy="157075"/>
          </a:xfrm>
        </p:spPr>
        <p:txBody>
          <a:bodyPr>
            <a:normAutofit fontScale="25000" lnSpcReduction="20000"/>
          </a:bodyPr>
          <a:lstStyle/>
          <a:p>
            <a:endParaRPr lang="it-IT" dirty="0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xmlns="" id="{4744119C-93D1-7BF9-858F-075CA2361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60138"/>
            <a:ext cx="39576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3F0E6653-8AAA-A3ED-71DC-43A6A373E1BA}"/>
              </a:ext>
            </a:extLst>
          </p:cNvPr>
          <p:cNvSpPr txBox="1"/>
          <p:nvPr/>
        </p:nvSpPr>
        <p:spPr>
          <a:xfrm>
            <a:off x="887777" y="933751"/>
            <a:ext cx="616771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dirty="0">
                <a:solidFill>
                  <a:srgbClr val="FF0000"/>
                </a:solidFill>
                <a:effectLst/>
                <a:latin typeface="Söhne"/>
              </a:rPr>
              <a:t>Week 4: Art Inspired by Literature</a:t>
            </a:r>
          </a:p>
          <a:p>
            <a:pPr algn="l"/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Reading a children's book and creating art based on the story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Creating illustrations for a story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Learning about famous artists who illustrated children's books</a:t>
            </a:r>
          </a:p>
        </p:txBody>
      </p:sp>
      <p:pic>
        <p:nvPicPr>
          <p:cNvPr id="5122" name="Picture 2" descr="l'Arte di Irene - Disegni a sfondo nero">
            <a:extLst>
              <a:ext uri="{FF2B5EF4-FFF2-40B4-BE49-F238E27FC236}">
                <a16:creationId xmlns:a16="http://schemas.microsoft.com/office/drawing/2014/main" xmlns="" id="{849A0B9A-185F-83B2-E0D4-1D23BD891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145" y="4148886"/>
            <a:ext cx="17430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231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5FDF8E1-26FE-7C49-DEEA-03FC5BE9B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3D58BDBF-2140-F805-A10A-7677D97696B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A5784884-4E88-2073-A562-11C978A83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965" y="5719481"/>
            <a:ext cx="305343" cy="203537"/>
          </a:xfrm>
        </p:spPr>
        <p:txBody>
          <a:bodyPr>
            <a:normAutofit fontScale="47500" lnSpcReduction="20000"/>
          </a:bodyPr>
          <a:lstStyle/>
          <a:p>
            <a:endParaRPr lang="it-IT" dirty="0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xmlns="" id="{4744119C-93D1-7BF9-858F-075CA2361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60138"/>
            <a:ext cx="39576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0355A663-3FEF-EACF-C04E-B2C3E9D24DCF}"/>
              </a:ext>
            </a:extLst>
          </p:cNvPr>
          <p:cNvSpPr txBox="1"/>
          <p:nvPr/>
        </p:nvSpPr>
        <p:spPr>
          <a:xfrm>
            <a:off x="1122829" y="780400"/>
            <a:ext cx="6100482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dirty="0">
                <a:solidFill>
                  <a:srgbClr val="FF0000"/>
                </a:solidFill>
                <a:effectLst/>
                <a:latin typeface="Söhne"/>
              </a:rPr>
              <a:t>Week 5: Cartoon Characters</a:t>
            </a:r>
          </a:p>
          <a:p>
            <a:pPr algn="l"/>
            <a:endParaRPr lang="en-US" sz="2000" b="1" i="0" dirty="0">
              <a:solidFill>
                <a:srgbClr val="FF0000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Drawing and painting popular cartoon characters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Creating a comic strip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Learning about the history of animation</a:t>
            </a:r>
          </a:p>
        </p:txBody>
      </p:sp>
      <p:pic>
        <p:nvPicPr>
          <p:cNvPr id="6146" name="Picture 2" descr="Smile Su Sfondo Nero Con Lettere, Pittura da Pietro Marro | Artmajeur">
            <a:extLst>
              <a:ext uri="{FF2B5EF4-FFF2-40B4-BE49-F238E27FC236}">
                <a16:creationId xmlns:a16="http://schemas.microsoft.com/office/drawing/2014/main" xmlns="" id="{D7953440-8C69-FD68-DC10-16DDDB83C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965" y="3674456"/>
            <a:ext cx="3139328" cy="318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7185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Integrale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e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200</TotalTime>
  <Words>436</Words>
  <Application>Microsoft Office PowerPoint</Application>
  <PresentationFormat>Widescreen</PresentationFormat>
  <Paragraphs>84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Söhne</vt:lpstr>
      <vt:lpstr>Tw Cen MT</vt:lpstr>
      <vt:lpstr>Tw Cen MT Condensed</vt:lpstr>
      <vt:lpstr>Wingdings 3</vt:lpstr>
      <vt:lpstr>Integrale</vt:lpstr>
      <vt:lpstr>Course Title: "Creative Explorers: Discovering Art and Imagination“   an online art and creativity course for primary school children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DISSEMINATION JÄRFÄLLA</dc:title>
  <dc:creator>Margareta Odstam</dc:creator>
  <cp:lastModifiedBy>Marion Mills</cp:lastModifiedBy>
  <cp:revision>22</cp:revision>
  <dcterms:created xsi:type="dcterms:W3CDTF">2022-05-01T17:00:24Z</dcterms:created>
  <dcterms:modified xsi:type="dcterms:W3CDTF">2023-03-31T18:55:31Z</dcterms:modified>
</cp:coreProperties>
</file>