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5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7200" dirty="0" smtClean="0"/>
              <a:t>The Vasa Museum </a:t>
            </a:r>
            <a:endParaRPr lang="en-GB" sz="7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2800" dirty="0" smtClean="0"/>
              <a:t>Strength and Power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23062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04" y="893826"/>
            <a:ext cx="3355848" cy="25168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427" y="512064"/>
            <a:ext cx="4509045" cy="38404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818" y="3907987"/>
            <a:ext cx="4910328" cy="2587033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>
          <a:xfrm>
            <a:off x="4197096" y="1709928"/>
            <a:ext cx="1444752" cy="5852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4343400" y="1817870"/>
            <a:ext cx="1298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Side berths 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6455664" y="4745736"/>
            <a:ext cx="5330952" cy="9233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Two chamber pots were found amongst the wreckage for use in these living quarters. Otherwise there were two toilets for the entire rest of the crew!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35263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24712" y="557784"/>
            <a:ext cx="45354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Not exactly artistic but certainly an example of craftsmanship for a purpose. These pulley systems would still have needed a great deal of </a:t>
            </a:r>
            <a:r>
              <a:rPr lang="en-GB" b="1" dirty="0" smtClean="0"/>
              <a:t>STRENGTH</a:t>
            </a:r>
            <a:r>
              <a:rPr lang="en-GB" dirty="0" smtClean="0"/>
              <a:t> to hoist the sails and side netting. A great link to science.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48" y="2290064"/>
            <a:ext cx="2760726" cy="36809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716" y="3291840"/>
            <a:ext cx="2585466" cy="34472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736" y="557784"/>
            <a:ext cx="3776933" cy="13035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7006">
            <a:off x="8065008" y="2157523"/>
            <a:ext cx="3502260" cy="14615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24928" y="3995928"/>
            <a:ext cx="42434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POWER of language. </a:t>
            </a:r>
          </a:p>
          <a:p>
            <a:r>
              <a:rPr lang="en-GB" dirty="0" smtClean="0"/>
              <a:t>The word </a:t>
            </a:r>
            <a:r>
              <a:rPr lang="en-GB" i="1" dirty="0" smtClean="0"/>
              <a:t>scuppered- to cause something to stop or fail / or to sink deliberately (scuttle)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53910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2224" y="667512"/>
            <a:ext cx="9107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It was important to reinforce to the crew that they must show a front of POWER over their enemies. This sculpture was designed to remind them of this!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0777">
            <a:off x="1005840" y="2014968"/>
            <a:ext cx="5092398" cy="29664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8017">
            <a:off x="7498079" y="2010739"/>
            <a:ext cx="3114413" cy="320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474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7400" y="539496"/>
            <a:ext cx="9518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Of the 500 sculptures and engraved patterns many are symbols to represent </a:t>
            </a:r>
            <a:r>
              <a:rPr lang="en-GB" b="1" dirty="0" smtClean="0"/>
              <a:t>POWER</a:t>
            </a:r>
            <a:r>
              <a:rPr lang="en-GB" dirty="0" smtClean="0"/>
              <a:t> of Sweden at this time and the </a:t>
            </a:r>
            <a:r>
              <a:rPr lang="en-GB" b="1" dirty="0" smtClean="0"/>
              <a:t>STRENGTH</a:t>
            </a:r>
            <a:r>
              <a:rPr lang="en-GB" dirty="0" smtClean="0"/>
              <a:t> and </a:t>
            </a:r>
            <a:r>
              <a:rPr lang="en-GB" b="1" dirty="0" smtClean="0"/>
              <a:t>POWER</a:t>
            </a:r>
            <a:r>
              <a:rPr lang="en-GB" dirty="0" smtClean="0"/>
              <a:t> of the monarchy.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1149">
            <a:off x="319804" y="1291475"/>
            <a:ext cx="1975341" cy="25837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008" y="1622714"/>
            <a:ext cx="2384642" cy="31795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4048" y="4802236"/>
            <a:ext cx="4654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royal coat of arms and that of the ship are featured in this view but note also the caricatured faces to </a:t>
            </a:r>
          </a:p>
          <a:p>
            <a:r>
              <a:rPr lang="en-GB" dirty="0" smtClean="0"/>
              <a:t>warn off the enemy!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355" y="5504688"/>
            <a:ext cx="3700526" cy="11484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503" y="1622714"/>
            <a:ext cx="3506602" cy="28148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408" y="3653257"/>
            <a:ext cx="3514344" cy="263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2608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3470">
            <a:off x="297462" y="530352"/>
            <a:ext cx="3859286" cy="23567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588" y="1708728"/>
            <a:ext cx="3608453" cy="45811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109" y="239729"/>
            <a:ext cx="4330404" cy="35478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961" y="3258449"/>
            <a:ext cx="1608288" cy="30314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07408" y="239729"/>
            <a:ext cx="28437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Mythical beasts, Greek Gods, Rampant Lions all to show STRENGTH and  POWER. 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7708392" y="4078224"/>
            <a:ext cx="4173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All in glorious colour, this must have made a forceful impression.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206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20824" y="658368"/>
            <a:ext cx="88971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STRENGTH</a:t>
            </a:r>
            <a:r>
              <a:rPr lang="en-GB" dirty="0" smtClean="0"/>
              <a:t> and </a:t>
            </a:r>
            <a:r>
              <a:rPr lang="en-GB" b="1" dirty="0" smtClean="0"/>
              <a:t>POWER </a:t>
            </a:r>
            <a:r>
              <a:rPr lang="en-GB" dirty="0" smtClean="0"/>
              <a:t>can be interpreted not only with 2 dimensions on paper or canvas but sculpted in this case using wood. </a:t>
            </a:r>
          </a:p>
          <a:p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1143000" y="1892808"/>
            <a:ext cx="98115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We can reflect on some of the following:-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Narrow might cut through the water more quickly.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The weight of the elaborate sculptures on the sides would have created an imbalance.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The emphasis on showing POWER was too predominant.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Wood does float but it is also very heavy.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The highly decorated canon flaps would have been heavy and awkward to move ( Many have lion’s heads on them)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585216" y="4700016"/>
            <a:ext cx="898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Remember art and design are all around us.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277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08760" y="832104"/>
            <a:ext cx="952804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The Vasa, pride of the Swedish Navy, set sail on her maiden voyage 10</a:t>
            </a:r>
            <a:r>
              <a:rPr lang="en-GB" sz="3200" baseline="30000" dirty="0" smtClean="0"/>
              <a:t>th</a:t>
            </a:r>
            <a:r>
              <a:rPr lang="en-GB" sz="3200" dirty="0" smtClean="0"/>
              <a:t> August 1628. </a:t>
            </a:r>
          </a:p>
          <a:p>
            <a:endParaRPr lang="en-GB" sz="32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3200" dirty="0" smtClean="0"/>
              <a:t>After just 1,300 metres she sank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3200" dirty="0" smtClean="0"/>
              <a:t>After 333 years she was salvaged from the sea bed in Stockholm harbour and eventually rebuilt.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3200" dirty="0" smtClean="0"/>
              <a:t>She is 98% original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3200" dirty="0" smtClean="0"/>
              <a:t>She was exceedingly ornate – artistic in her design with significant features showing her STRENGTH and POWER. 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738268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0240" y="1042416"/>
            <a:ext cx="8915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When considering art we must remember that sculpture is created to be both decorative and to transmit messages. </a:t>
            </a:r>
          </a:p>
          <a:p>
            <a:endParaRPr lang="en-GB" sz="2400" dirty="0"/>
          </a:p>
          <a:p>
            <a:r>
              <a:rPr lang="en-GB" sz="2400" dirty="0" smtClean="0"/>
              <a:t>So if using a theme such as Strength and Power look wider, outside of galleries and exhibitions. </a:t>
            </a:r>
          </a:p>
          <a:p>
            <a:endParaRPr lang="en-GB" sz="2400" dirty="0"/>
          </a:p>
          <a:p>
            <a:r>
              <a:rPr lang="en-GB" sz="2400" dirty="0" smtClean="0"/>
              <a:t>These pictures are of a 1:10 replica model and show the colours and elaborate decoration used to convey POWER. </a:t>
            </a:r>
            <a:endParaRPr lang="en-GB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7326">
            <a:off x="468109" y="4262246"/>
            <a:ext cx="3105912" cy="23294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844" y="4524081"/>
            <a:ext cx="3060192" cy="22951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2522">
            <a:off x="8983218" y="3755050"/>
            <a:ext cx="2247106" cy="299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449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44168" y="301752"/>
            <a:ext cx="99578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Before looking in depth at some of the sculptures it is worth considering ways that </a:t>
            </a:r>
            <a:r>
              <a:rPr lang="en-GB" sz="2400" b="1" dirty="0" smtClean="0"/>
              <a:t>Strength</a:t>
            </a:r>
            <a:r>
              <a:rPr lang="en-GB" sz="2400" dirty="0" smtClean="0"/>
              <a:t> and </a:t>
            </a:r>
            <a:r>
              <a:rPr lang="en-GB" sz="2400" b="1" dirty="0" smtClean="0"/>
              <a:t>Power </a:t>
            </a:r>
            <a:r>
              <a:rPr lang="en-GB" sz="2400" dirty="0" smtClean="0"/>
              <a:t>can be portrayed. </a:t>
            </a:r>
          </a:p>
          <a:p>
            <a:endParaRPr lang="en-GB" sz="2400" dirty="0"/>
          </a:p>
          <a:p>
            <a:r>
              <a:rPr lang="en-GB" sz="2400" b="1" dirty="0" smtClean="0"/>
              <a:t>STRENGTH </a:t>
            </a:r>
            <a:r>
              <a:rPr lang="en-GB" sz="2400" dirty="0" smtClean="0"/>
              <a:t>– although the vessel sank quickly the strength of the actual construction is testified in the survival over so many years and the way that the structure could be rebuilt.  </a:t>
            </a:r>
            <a:r>
              <a:rPr lang="en-GB" sz="2400" i="1" dirty="0" smtClean="0"/>
              <a:t>Some interesting links with design and technology. </a:t>
            </a:r>
            <a:endParaRPr lang="en-GB" sz="24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854" y="3685032"/>
            <a:ext cx="2584704" cy="19385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1" y="2887762"/>
            <a:ext cx="3147729" cy="17665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40" y="2851263"/>
            <a:ext cx="4288536" cy="18121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1" y="5046155"/>
            <a:ext cx="3584449" cy="17386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983" y="5040563"/>
            <a:ext cx="3550865" cy="174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686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55064" y="621792"/>
            <a:ext cx="95280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So what may have happened?   Did the importance of showing </a:t>
            </a:r>
            <a:r>
              <a:rPr lang="en-GB" b="1" dirty="0" smtClean="0"/>
              <a:t>POWER</a:t>
            </a:r>
            <a:r>
              <a:rPr lang="en-GB" dirty="0" smtClean="0"/>
              <a:t> override the actual design of the vessel to stand up to the </a:t>
            </a:r>
            <a:r>
              <a:rPr lang="en-GB" b="1" dirty="0" smtClean="0"/>
              <a:t>POWER</a:t>
            </a:r>
            <a:r>
              <a:rPr lang="en-GB" dirty="0" smtClean="0"/>
              <a:t> of the wind and the force of the sea?</a:t>
            </a:r>
          </a:p>
          <a:p>
            <a:endParaRPr lang="en-GB" dirty="0"/>
          </a:p>
          <a:p>
            <a:r>
              <a:rPr lang="en-GB" dirty="0" smtClean="0"/>
              <a:t>It is reported that the ship was too narrow and had insufficient ballast in it’s hold. A rather expensive design fault. These may indicate design elements to consider if making model boats?</a:t>
            </a:r>
          </a:p>
          <a:p>
            <a:endParaRPr lang="en-GB" dirty="0"/>
          </a:p>
          <a:p>
            <a:r>
              <a:rPr lang="en-GB" dirty="0" smtClean="0"/>
              <a:t>This is such a large ship that it is difficult to capture it’s enormity. 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408" y="2617470"/>
            <a:ext cx="5477256" cy="410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103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4" y="438912"/>
            <a:ext cx="3334512" cy="44460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874" y="1715008"/>
            <a:ext cx="3397758" cy="45303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048" y="557784"/>
            <a:ext cx="4300728" cy="322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15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45021" y="599090"/>
            <a:ext cx="9853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museum has an exhibition area dedicated to the role of women both at the time the Vasa was built and also their role in it’s construction. These quotes tell a </a:t>
            </a:r>
            <a:r>
              <a:rPr lang="en-GB" b="1" dirty="0" smtClean="0"/>
              <a:t>POWERFUL</a:t>
            </a:r>
            <a:r>
              <a:rPr lang="en-GB" dirty="0" smtClean="0"/>
              <a:t> story. 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 rot="21214834">
            <a:off x="244365" y="1568670"/>
            <a:ext cx="3563007" cy="17543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Men were often absent in the 17</a:t>
            </a:r>
            <a:r>
              <a:rPr lang="en-GB" baseline="30000" dirty="0" smtClean="0"/>
              <a:t>th</a:t>
            </a:r>
            <a:r>
              <a:rPr lang="en-GB" dirty="0" smtClean="0"/>
              <a:t> century due to war. Women not only had to work on estates and farms but run them. They were often occupied in government services as well as family trades. 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975" y="1374987"/>
            <a:ext cx="2902880" cy="10087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5818">
            <a:off x="8048296" y="1630589"/>
            <a:ext cx="2869325" cy="9653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9490">
            <a:off x="8205951" y="3161025"/>
            <a:ext cx="3421117" cy="139258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275786" y="4981903"/>
            <a:ext cx="3815255" cy="9233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The lack of focus on women’s history has been a greater problem than the lack of sources. </a:t>
            </a:r>
            <a:endParaRPr lang="en-GB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35" y="3720662"/>
            <a:ext cx="2892268" cy="288402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177862" y="2774731"/>
            <a:ext cx="3523593" cy="1200329"/>
          </a:xfrm>
          <a:prstGeom prst="rect">
            <a:avLst/>
          </a:prstGeom>
          <a:solidFill>
            <a:srgbClr val="FF0000"/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Research shows that there were women around Vasa. Vasa was and is not just a male project or male cultural heritage. </a:t>
            </a:r>
            <a:endParaRPr lang="en-GB" dirty="0"/>
          </a:p>
        </p:txBody>
      </p:sp>
      <p:sp>
        <p:nvSpPr>
          <p:cNvPr id="23" name="TextBox 22"/>
          <p:cNvSpPr txBox="1"/>
          <p:nvPr/>
        </p:nvSpPr>
        <p:spPr>
          <a:xfrm>
            <a:off x="3707316" y="4104740"/>
            <a:ext cx="3387167" cy="2585323"/>
          </a:xfrm>
          <a:prstGeom prst="rect">
            <a:avLst/>
          </a:prstGeom>
          <a:solidFill>
            <a:srgbClr val="FF0000"/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The image of women in history is strongly marked by the historical vision of the 19</a:t>
            </a:r>
            <a:r>
              <a:rPr lang="en-GB" baseline="30000" dirty="0" smtClean="0"/>
              <a:t>th</a:t>
            </a:r>
            <a:r>
              <a:rPr lang="en-GB" dirty="0" smtClean="0"/>
              <a:t> and 20</a:t>
            </a:r>
            <a:r>
              <a:rPr lang="en-GB" baseline="30000" dirty="0" smtClean="0"/>
              <a:t>th</a:t>
            </a:r>
            <a:r>
              <a:rPr lang="en-GB" dirty="0" smtClean="0"/>
              <a:t> centuries. This is why research on women less commonly reaches the public. </a:t>
            </a:r>
          </a:p>
          <a:p>
            <a:r>
              <a:rPr lang="en-GB" dirty="0" smtClean="0"/>
              <a:t>Women’s history has traditionally been seen as something to one side of ‘real’ history.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87969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0918" y="528145"/>
            <a:ext cx="8987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use of colour to show </a:t>
            </a:r>
            <a:r>
              <a:rPr lang="en-GB" b="1" dirty="0" smtClean="0"/>
              <a:t>POWER</a:t>
            </a:r>
            <a:r>
              <a:rPr lang="en-GB" dirty="0" smtClean="0"/>
              <a:t> and </a:t>
            </a:r>
            <a:r>
              <a:rPr lang="en-GB" b="1" dirty="0" smtClean="0"/>
              <a:t>STRENGTH    -</a:t>
            </a:r>
            <a:r>
              <a:rPr lang="en-GB" dirty="0" smtClean="0"/>
              <a:t>The imagery of </a:t>
            </a:r>
            <a:r>
              <a:rPr lang="en-GB" b="1" dirty="0" smtClean="0"/>
              <a:t>POWER.</a:t>
            </a:r>
            <a:endParaRPr lang="en-GB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704897" y="1056289"/>
            <a:ext cx="72521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As well as elaborate designs the predominant colours of Red and Gold were used to show importance through their richness – </a:t>
            </a:r>
            <a:r>
              <a:rPr lang="en-GB" b="1" dirty="0" smtClean="0"/>
              <a:t>POWER. </a:t>
            </a:r>
            <a:r>
              <a:rPr lang="en-GB" dirty="0" smtClean="0"/>
              <a:t>From all directions these colours would have been apparent. 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29" y="976820"/>
            <a:ext cx="2676580" cy="16634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2629" y="2825841"/>
            <a:ext cx="3815051" cy="203132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This 1:10 model was constructed in the 1980’s but was not coloured until later research was completed on the pigments used. All ten sails are set and all </a:t>
            </a:r>
            <a:r>
              <a:rPr lang="en-GB" b="1" dirty="0" smtClean="0"/>
              <a:t>500 </a:t>
            </a:r>
            <a:r>
              <a:rPr lang="en-GB" dirty="0" smtClean="0"/>
              <a:t>sculptures and carved ornaments are full reproduced at the correct scale. 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8796528" y="4425696"/>
            <a:ext cx="2798064" cy="203132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It took twelve years to research the pigments. Twelve sculptures and over a thousand samples were analysed before reproducing the original decoration.  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885" y="2138431"/>
            <a:ext cx="3492795" cy="22814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7803">
            <a:off x="4955209" y="4836465"/>
            <a:ext cx="2130590" cy="15256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8" y="5049312"/>
            <a:ext cx="3364992" cy="14077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505" y="2640302"/>
            <a:ext cx="2644087" cy="130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817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3704" y="531345"/>
            <a:ext cx="9144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Inside there was certainly a discrepancy between the accommodation and facilities for different ranks. Living conditions were very cramped unless you were in command when the cabin might well have  mirrored that of a room inside a rich house. There were also important cabins along the sides which could perhaps have felt very vulnerable in rough seas. Certainly the imagery of </a:t>
            </a:r>
            <a:r>
              <a:rPr lang="en-GB" b="1" dirty="0" smtClean="0"/>
              <a:t>POWER</a:t>
            </a:r>
            <a:r>
              <a:rPr lang="en-GB" dirty="0" smtClean="0"/>
              <a:t> was continued in these quarters. </a:t>
            </a:r>
          </a:p>
          <a:p>
            <a:r>
              <a:rPr lang="en-GB" dirty="0" smtClean="0"/>
              <a:t>All the food was cooked below decks in a special brick lined room to prevent timbers catching light. 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3" y="2880360"/>
            <a:ext cx="4249539" cy="28115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133" y="3401568"/>
            <a:ext cx="2769549" cy="32278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528" y="2562670"/>
            <a:ext cx="4175866" cy="196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281704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3226</TotalTime>
  <Words>953</Words>
  <Application>Microsoft Office PowerPoint</Application>
  <PresentationFormat>Widescreen</PresentationFormat>
  <Paragraphs>53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Tw Cen MT</vt:lpstr>
      <vt:lpstr>Wingdings</vt:lpstr>
      <vt:lpstr>Droplet</vt:lpstr>
      <vt:lpstr>The Vasa Museum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Vasa Museum</dc:title>
  <dc:creator>Marion Mills</dc:creator>
  <cp:lastModifiedBy>Marion Mills</cp:lastModifiedBy>
  <cp:revision>28</cp:revision>
  <dcterms:created xsi:type="dcterms:W3CDTF">2023-03-24T16:12:36Z</dcterms:created>
  <dcterms:modified xsi:type="dcterms:W3CDTF">2023-03-26T21:58:36Z</dcterms:modified>
</cp:coreProperties>
</file>